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390" r:id="rId3"/>
    <p:sldId id="391" r:id="rId4"/>
    <p:sldId id="579" r:id="rId5"/>
    <p:sldId id="564" r:id="rId6"/>
    <p:sldId id="257" r:id="rId7"/>
    <p:sldId id="430" r:id="rId8"/>
    <p:sldId id="290" r:id="rId9"/>
    <p:sldId id="580" r:id="rId10"/>
    <p:sldId id="568" r:id="rId11"/>
    <p:sldId id="294" r:id="rId12"/>
    <p:sldId id="581" r:id="rId13"/>
    <p:sldId id="569" r:id="rId14"/>
    <p:sldId id="466" r:id="rId15"/>
    <p:sldId id="490" r:id="rId16"/>
    <p:sldId id="489" r:id="rId17"/>
    <p:sldId id="582" r:id="rId18"/>
    <p:sldId id="570" r:id="rId19"/>
    <p:sldId id="296" r:id="rId20"/>
    <p:sldId id="472" r:id="rId21"/>
    <p:sldId id="491" r:id="rId22"/>
    <p:sldId id="297" r:id="rId23"/>
    <p:sldId id="322" r:id="rId24"/>
    <p:sldId id="571" r:id="rId25"/>
    <p:sldId id="473" r:id="rId26"/>
    <p:sldId id="583" r:id="rId27"/>
    <p:sldId id="572" r:id="rId28"/>
    <p:sldId id="330" r:id="rId29"/>
    <p:sldId id="335" r:id="rId30"/>
    <p:sldId id="553" r:id="rId31"/>
    <p:sldId id="339" r:id="rId32"/>
    <p:sldId id="578" r:id="rId33"/>
    <p:sldId id="492" r:id="rId34"/>
    <p:sldId id="586" r:id="rId35"/>
    <p:sldId id="588" r:id="rId36"/>
    <p:sldId id="589" r:id="rId37"/>
    <p:sldId id="468" r:id="rId38"/>
    <p:sldId id="485" r:id="rId39"/>
    <p:sldId id="383" r:id="rId40"/>
    <p:sldId id="470" r:id="rId41"/>
    <p:sldId id="486" r:id="rId42"/>
    <p:sldId id="345" r:id="rId43"/>
    <p:sldId id="584" r:id="rId44"/>
    <p:sldId id="573" r:id="rId45"/>
    <p:sldId id="574" r:id="rId46"/>
    <p:sldId id="590" r:id="rId47"/>
    <p:sldId id="577" r:id="rId48"/>
    <p:sldId id="575" r:id="rId49"/>
    <p:sldId id="576" r:id="rId50"/>
    <p:sldId id="585" r:id="rId51"/>
    <p:sldId id="379" r:id="rId52"/>
    <p:sldId id="464" r:id="rId53"/>
    <p:sldId id="384" r:id="rId54"/>
    <p:sldId id="462" r:id="rId55"/>
    <p:sldId id="465" r:id="rId56"/>
    <p:sldId id="542" r:id="rId57"/>
    <p:sldId id="543" r:id="rId58"/>
    <p:sldId id="541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29"/>
    <a:srgbClr val="49786D"/>
    <a:srgbClr val="F86B26"/>
    <a:srgbClr val="A2CA77"/>
    <a:srgbClr val="648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99395" autoAdjust="0"/>
  </p:normalViewPr>
  <p:slideViewPr>
    <p:cSldViewPr snapToGrid="0">
      <p:cViewPr varScale="1">
        <p:scale>
          <a:sx n="125" d="100"/>
          <a:sy n="125" d="100"/>
        </p:scale>
        <p:origin x="365" y="82"/>
      </p:cViewPr>
      <p:guideLst>
        <p:guide orient="horz" pos="2151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68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92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485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在命令行解释器中输入</a:t>
            </a:r>
            <a:r>
              <a:rPr lang="en-US" altLang="zh-CN">
                <a:sym typeface="+mn-ea"/>
              </a:rPr>
              <a:t>exit()</a:t>
            </a:r>
            <a:r>
              <a:rPr lang="zh-CN" altLang="en-US">
                <a:sym typeface="+mn-ea"/>
              </a:rPr>
              <a:t>或者组合键</a:t>
            </a:r>
            <a:r>
              <a:rPr lang="en-US" altLang="zh-CN">
                <a:sym typeface="+mn-ea"/>
              </a:rPr>
              <a:t>Ctrl-Z(Windows</a:t>
            </a:r>
            <a:r>
              <a:rPr lang="zh-CN" altLang="en-US">
                <a:sym typeface="+mn-ea"/>
              </a:rPr>
              <a:t>系统），</a:t>
            </a:r>
            <a:r>
              <a:rPr lang="en-US" altLang="zh-CN">
                <a:sym typeface="+mn-ea"/>
              </a:rPr>
              <a:t>Ctrl-D(UNIX</a:t>
            </a:r>
            <a:r>
              <a:rPr lang="zh-CN" altLang="en-US">
                <a:sym typeface="+mn-ea"/>
              </a:rPr>
              <a:t>系统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在命令行解释器中输入</a:t>
            </a:r>
            <a:r>
              <a:rPr lang="en-US" altLang="zh-CN">
                <a:sym typeface="+mn-ea"/>
              </a:rPr>
              <a:t>exit()</a:t>
            </a:r>
            <a:r>
              <a:rPr lang="zh-CN" altLang="en-US">
                <a:sym typeface="+mn-ea"/>
              </a:rPr>
              <a:t>或者组合键</a:t>
            </a:r>
            <a:r>
              <a:rPr lang="en-US" altLang="zh-CN">
                <a:sym typeface="+mn-ea"/>
              </a:rPr>
              <a:t>Ctrl-Z(Windows</a:t>
            </a:r>
            <a:r>
              <a:rPr lang="zh-CN" altLang="en-US">
                <a:sym typeface="+mn-ea"/>
              </a:rPr>
              <a:t>系统），</a:t>
            </a:r>
            <a:r>
              <a:rPr lang="en-US" altLang="zh-CN">
                <a:sym typeface="+mn-ea"/>
              </a:rPr>
              <a:t>Ctrl-D(UNIX</a:t>
            </a:r>
            <a:r>
              <a:rPr lang="zh-CN" altLang="en-US">
                <a:sym typeface="+mn-ea"/>
              </a:rPr>
              <a:t>系统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在命令行解释器中输入</a:t>
            </a:r>
            <a:r>
              <a:rPr lang="en-US" altLang="zh-CN">
                <a:sym typeface="+mn-ea"/>
              </a:rPr>
              <a:t>exit()</a:t>
            </a:r>
            <a:r>
              <a:rPr lang="zh-CN" altLang="en-US">
                <a:sym typeface="+mn-ea"/>
              </a:rPr>
              <a:t>或者组合键</a:t>
            </a:r>
            <a:r>
              <a:rPr lang="en-US" altLang="zh-CN">
                <a:sym typeface="+mn-ea"/>
              </a:rPr>
              <a:t>Ctrl-Z(Windows</a:t>
            </a:r>
            <a:r>
              <a:rPr lang="zh-CN" altLang="en-US">
                <a:sym typeface="+mn-ea"/>
              </a:rPr>
              <a:t>系统），</a:t>
            </a:r>
            <a:r>
              <a:rPr lang="en-US" altLang="zh-CN">
                <a:sym typeface="+mn-ea"/>
              </a:rPr>
              <a:t>Ctrl-D(UNIX</a:t>
            </a:r>
            <a:r>
              <a:rPr lang="zh-CN" altLang="en-US">
                <a:sym typeface="+mn-ea"/>
              </a:rPr>
              <a:t>系统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在命令行解释器中输入</a:t>
            </a:r>
            <a:r>
              <a:rPr lang="en-US" altLang="zh-CN">
                <a:sym typeface="+mn-ea"/>
              </a:rPr>
              <a:t>exit()</a:t>
            </a:r>
            <a:r>
              <a:rPr lang="zh-CN" altLang="en-US">
                <a:sym typeface="+mn-ea"/>
              </a:rPr>
              <a:t>或者组合键</a:t>
            </a:r>
            <a:r>
              <a:rPr lang="en-US" altLang="zh-CN">
                <a:sym typeface="+mn-ea"/>
              </a:rPr>
              <a:t>Ctrl-Z(Windows</a:t>
            </a:r>
            <a:r>
              <a:rPr lang="zh-CN" altLang="en-US">
                <a:sym typeface="+mn-ea"/>
              </a:rPr>
              <a:t>系统），</a:t>
            </a:r>
            <a:r>
              <a:rPr lang="en-US" altLang="zh-CN">
                <a:sym typeface="+mn-ea"/>
              </a:rPr>
              <a:t>Ctrl-D(UNIX</a:t>
            </a:r>
            <a:r>
              <a:rPr lang="zh-CN" altLang="en-US">
                <a:sym typeface="+mn-ea"/>
              </a:rPr>
              <a:t>系统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在命令行解释器中输入</a:t>
            </a:r>
            <a:r>
              <a:rPr lang="en-US" altLang="zh-CN">
                <a:sym typeface="+mn-ea"/>
              </a:rPr>
              <a:t>exit()</a:t>
            </a:r>
            <a:r>
              <a:rPr lang="zh-CN" altLang="en-US">
                <a:sym typeface="+mn-ea"/>
              </a:rPr>
              <a:t>或者组合键</a:t>
            </a:r>
            <a:r>
              <a:rPr lang="en-US" altLang="zh-CN">
                <a:sym typeface="+mn-ea"/>
              </a:rPr>
              <a:t>Ctrl-Z(Windows</a:t>
            </a:r>
            <a:r>
              <a:rPr lang="zh-CN" altLang="en-US">
                <a:sym typeface="+mn-ea"/>
              </a:rPr>
              <a:t>系统），</a:t>
            </a:r>
            <a:r>
              <a:rPr lang="en-US" altLang="zh-CN">
                <a:sym typeface="+mn-ea"/>
              </a:rPr>
              <a:t>Ctrl-D(UNIX</a:t>
            </a:r>
            <a:r>
              <a:rPr lang="zh-CN" altLang="en-US">
                <a:sym typeface="+mn-ea"/>
              </a:rPr>
              <a:t>系统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在命令行解释器中输入</a:t>
            </a:r>
            <a:r>
              <a:rPr lang="en-US" altLang="zh-CN">
                <a:sym typeface="+mn-ea"/>
              </a:rPr>
              <a:t>exit()</a:t>
            </a:r>
            <a:r>
              <a:rPr lang="zh-CN" altLang="en-US">
                <a:sym typeface="+mn-ea"/>
              </a:rPr>
              <a:t>或者组合键</a:t>
            </a:r>
            <a:r>
              <a:rPr lang="en-US" altLang="zh-CN">
                <a:sym typeface="+mn-ea"/>
              </a:rPr>
              <a:t>Ctrl-Z(Windows</a:t>
            </a:r>
            <a:r>
              <a:rPr lang="zh-CN" altLang="en-US">
                <a:sym typeface="+mn-ea"/>
              </a:rPr>
              <a:t>系统），</a:t>
            </a:r>
            <a:r>
              <a:rPr lang="en-US" altLang="zh-CN">
                <a:sym typeface="+mn-ea"/>
              </a:rPr>
              <a:t>Ctrl-D(UNIX</a:t>
            </a:r>
            <a:r>
              <a:rPr lang="zh-CN" altLang="en-US">
                <a:sym typeface="+mn-ea"/>
              </a:rPr>
              <a:t>系统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F16CF-168A-4B81-88AA-3095F69A54E7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145C2-F018-45D5-8443-74502E4219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78392" y="1431504"/>
            <a:ext cx="7409826" cy="1077650"/>
            <a:chOff x="4722812" y="2368506"/>
            <a:chExt cx="5582213" cy="1077650"/>
          </a:xfrm>
        </p:grpSpPr>
        <p:sp>
          <p:nvSpPr>
            <p:cNvPr id="8" name="文本框 7"/>
            <p:cNvSpPr txBox="1"/>
            <p:nvPr/>
          </p:nvSpPr>
          <p:spPr>
            <a:xfrm>
              <a:off x="4722812" y="2368506"/>
              <a:ext cx="55822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程序设计基础（</a:t>
              </a:r>
              <a:r>
                <a:rPr lang="en-US" altLang="zh-C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Python</a:t>
              </a:r>
              <a:r>
                <a:rPr lang="zh-CN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语言）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722813" y="3170566"/>
              <a:ext cx="350519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722812" y="3308361"/>
              <a:ext cx="5269092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078392" y="2960994"/>
            <a:ext cx="9532287" cy="1446550"/>
            <a:chOff x="4722812" y="2368506"/>
            <a:chExt cx="4030033" cy="1446550"/>
          </a:xfrm>
        </p:grpSpPr>
        <p:sp>
          <p:nvSpPr>
            <p:cNvPr id="12" name="文本框 11"/>
            <p:cNvSpPr txBox="1"/>
            <p:nvPr/>
          </p:nvSpPr>
          <p:spPr>
            <a:xfrm>
              <a:off x="4722812" y="2368506"/>
              <a:ext cx="403003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Life is short</a:t>
              </a:r>
              <a:r>
                <a:rPr lang="zh-CN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，</a:t>
              </a:r>
              <a:r>
                <a:rPr lang="en-US" altLang="zh-CN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You need Python.</a:t>
              </a:r>
              <a:endPara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22813" y="3170566"/>
              <a:ext cx="350519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4722812" y="3170566"/>
              <a:ext cx="364815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s://img1.baidu.com/it/u=4233371922,1020712226&amp;fm=26&amp;fmt=aut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75"/>
          <a:stretch/>
        </p:blipFill>
        <p:spPr bwMode="auto">
          <a:xfrm>
            <a:off x="8766132" y="3923728"/>
            <a:ext cx="2620578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719779" y="1684635"/>
            <a:ext cx="4329871" cy="707886"/>
            <a:chOff x="486669" y="1285026"/>
            <a:chExt cx="1368765" cy="2587467"/>
          </a:xfrm>
        </p:grpSpPr>
        <p:sp>
          <p:nvSpPr>
            <p:cNvPr id="19" name="文本框 4"/>
            <p:cNvSpPr txBox="1"/>
            <p:nvPr/>
          </p:nvSpPr>
          <p:spPr>
            <a:xfrm>
              <a:off x="486669" y="1285026"/>
              <a:ext cx="1368765" cy="258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Python</a:t>
              </a:r>
              <a:r>
                <a:rPr lang="zh-CN" altLang="en-US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的特点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782074" y="1505817"/>
              <a:ext cx="0" cy="410150"/>
            </a:xfrm>
            <a:prstGeom prst="line">
              <a:avLst/>
            </a:prstGeom>
            <a:ln>
              <a:solidFill>
                <a:srgbClr val="2A43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https://img0.baidu.com/it/u=2936318765,1752478232&amp;fm=26&amp;fmt=au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417" y="912970"/>
            <a:ext cx="2222501" cy="22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4560211" y="2581874"/>
            <a:ext cx="36627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62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flipH="1">
            <a:off x="7603072" y="4003852"/>
            <a:ext cx="4336402" cy="2571750"/>
          </a:xfrm>
          <a:prstGeom prst="rtTriangl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" name="矩形 9"/>
          <p:cNvSpPr/>
          <p:nvPr/>
        </p:nvSpPr>
        <p:spPr>
          <a:xfrm>
            <a:off x="9022894" y="2116690"/>
            <a:ext cx="1173325" cy="883493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0 w 1564433"/>
              <a:gd name="connsiteY0-2" fmla="*/ 0 h 1177991"/>
              <a:gd name="connsiteX1-3" fmla="*/ 1564433 w 1564433"/>
              <a:gd name="connsiteY1-4" fmla="*/ 0 h 1177991"/>
              <a:gd name="connsiteX2-5" fmla="*/ 1555102 w 1564433"/>
              <a:gd name="connsiteY2-6" fmla="*/ 1177991 h 1177991"/>
              <a:gd name="connsiteX3-7" fmla="*/ 0 w 1564433"/>
              <a:gd name="connsiteY3-8" fmla="*/ 1168661 h 1177991"/>
              <a:gd name="connsiteX4-9" fmla="*/ 0 w 1564433"/>
              <a:gd name="connsiteY4-10" fmla="*/ 0 h 1177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rgbClr val="A2C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10183099" y="2116690"/>
            <a:ext cx="851418" cy="1401343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rgbClr val="648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矩形 10"/>
          <p:cNvSpPr/>
          <p:nvPr/>
        </p:nvSpPr>
        <p:spPr>
          <a:xfrm rot="5400000">
            <a:off x="9878567" y="3181426"/>
            <a:ext cx="845096" cy="1480801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rgbClr val="A2C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" name="矩形 10"/>
          <p:cNvSpPr/>
          <p:nvPr/>
        </p:nvSpPr>
        <p:spPr>
          <a:xfrm flipH="1">
            <a:off x="8757310" y="3506277"/>
            <a:ext cx="824399" cy="1480801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rgbClr val="648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" name="矩形 8"/>
          <p:cNvSpPr/>
          <p:nvPr/>
        </p:nvSpPr>
        <p:spPr>
          <a:xfrm rot="20751420">
            <a:off x="9351995" y="4802316"/>
            <a:ext cx="853847" cy="846790"/>
          </a:xfrm>
          <a:prstGeom prst="rect">
            <a:avLst/>
          </a:prstGeom>
          <a:solidFill>
            <a:srgbClr val="A2C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709906" y="639023"/>
            <a:ext cx="4064429" cy="542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）解释执行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）面向对象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）开源性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）易用性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）可读性强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）可扩展性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）丰富的基础代码库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）成熟的扩展库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85853" y="2477924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5" name="椭圆 4"/>
          <p:cNvSpPr/>
          <p:nvPr/>
        </p:nvSpPr>
        <p:spPr>
          <a:xfrm>
            <a:off x="2681864" y="2571068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585853" y="3450820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9" name="椭圆 8"/>
          <p:cNvSpPr/>
          <p:nvPr/>
        </p:nvSpPr>
        <p:spPr>
          <a:xfrm>
            <a:off x="2681864" y="3550900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10" name="TextBox 26"/>
          <p:cNvSpPr txBox="1"/>
          <p:nvPr/>
        </p:nvSpPr>
        <p:spPr>
          <a:xfrm>
            <a:off x="2681864" y="2633001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2681863" y="3594608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04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85853" y="444596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5" name="椭圆 14"/>
          <p:cNvSpPr/>
          <p:nvPr/>
        </p:nvSpPr>
        <p:spPr>
          <a:xfrm>
            <a:off x="2681864" y="4539105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585853" y="5373128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9" name="椭圆 18"/>
          <p:cNvSpPr/>
          <p:nvPr/>
        </p:nvSpPr>
        <p:spPr>
          <a:xfrm>
            <a:off x="2681864" y="5473208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20" name="TextBox 26"/>
          <p:cNvSpPr txBox="1"/>
          <p:nvPr/>
        </p:nvSpPr>
        <p:spPr>
          <a:xfrm>
            <a:off x="2681864" y="4601038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05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2681863" y="5516915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06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2" name="文本框 6"/>
          <p:cNvSpPr txBox="1"/>
          <p:nvPr/>
        </p:nvSpPr>
        <p:spPr>
          <a:xfrm>
            <a:off x="3604167" y="2470993"/>
            <a:ext cx="48276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的主要应用领域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3604167" y="5391149"/>
            <a:ext cx="5178511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的第三方库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6"/>
          <p:cNvSpPr txBox="1"/>
          <p:nvPr/>
        </p:nvSpPr>
        <p:spPr>
          <a:xfrm>
            <a:off x="3604167" y="3415435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的安装和配置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6"/>
          <p:cNvSpPr txBox="1"/>
          <p:nvPr/>
        </p:nvSpPr>
        <p:spPr>
          <a:xfrm>
            <a:off x="3604167" y="4421309"/>
            <a:ext cx="5125348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程序的编写方式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578096" y="572495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3" name="椭圆 32"/>
          <p:cNvSpPr/>
          <p:nvPr/>
        </p:nvSpPr>
        <p:spPr>
          <a:xfrm>
            <a:off x="2674107" y="665639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34" name="组合 33"/>
          <p:cNvGrpSpPr/>
          <p:nvPr/>
        </p:nvGrpSpPr>
        <p:grpSpPr>
          <a:xfrm>
            <a:off x="2578096" y="151999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7" name="椭圆 36"/>
          <p:cNvSpPr/>
          <p:nvPr/>
        </p:nvSpPr>
        <p:spPr>
          <a:xfrm>
            <a:off x="2674107" y="1620071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38" name="TextBox 26"/>
          <p:cNvSpPr txBox="1"/>
          <p:nvPr/>
        </p:nvSpPr>
        <p:spPr>
          <a:xfrm>
            <a:off x="2674107" y="727572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2674106" y="1663779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40" name="文本框 6"/>
          <p:cNvSpPr txBox="1"/>
          <p:nvPr/>
        </p:nvSpPr>
        <p:spPr>
          <a:xfrm>
            <a:off x="3583710" y="565564"/>
            <a:ext cx="39364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文本框 6"/>
          <p:cNvSpPr txBox="1"/>
          <p:nvPr/>
        </p:nvSpPr>
        <p:spPr>
          <a:xfrm>
            <a:off x="3583710" y="1484606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https://img0.baidu.com/it/u=2493197328,3770105629&amp;fm=26&amp;fmt=au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042" r="789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21458"/>
          <a:stretch/>
        </p:blipFill>
        <p:spPr bwMode="auto">
          <a:xfrm>
            <a:off x="8896978" y="3810342"/>
            <a:ext cx="3078544" cy="27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27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1" grpId="0"/>
      <p:bldP spid="15" grpId="0" animBg="1"/>
      <p:bldP spid="19" grpId="0" animBg="1"/>
      <p:bldP spid="20" grpId="0"/>
      <p:bldP spid="21" grpId="0"/>
      <p:bldP spid="33" grpId="0" animBg="1"/>
      <p:bldP spid="37" grpId="0" animBg="1"/>
      <p:bldP spid="3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91179" y="1837035"/>
            <a:ext cx="5529122" cy="707886"/>
            <a:chOff x="486669" y="1285026"/>
            <a:chExt cx="1747874" cy="2587467"/>
          </a:xfrm>
        </p:grpSpPr>
        <p:sp>
          <p:nvSpPr>
            <p:cNvPr id="19" name="文本框 4"/>
            <p:cNvSpPr txBox="1"/>
            <p:nvPr/>
          </p:nvSpPr>
          <p:spPr>
            <a:xfrm>
              <a:off x="486669" y="1285026"/>
              <a:ext cx="1747874" cy="258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Python</a:t>
              </a:r>
              <a:r>
                <a:rPr lang="zh-CN" altLang="en-US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的主要应用领域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782074" y="1505817"/>
              <a:ext cx="0" cy="410150"/>
            </a:xfrm>
            <a:prstGeom prst="line">
              <a:avLst/>
            </a:prstGeom>
            <a:ln>
              <a:solidFill>
                <a:srgbClr val="2A43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https://img0.baidu.com/it/u=2936318765,1752478232&amp;fm=26&amp;fmt=au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17" y="1065370"/>
            <a:ext cx="2222501" cy="22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4491179" y="2696174"/>
            <a:ext cx="5224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84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mg1.baidu.com/it/u=2198870474,1642205156&amp;fm=26&amp;fmt=au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069" y="1335810"/>
            <a:ext cx="7325303" cy="486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6">
            <a:extLst>
              <a:ext uri="{FF2B5EF4-FFF2-40B4-BE49-F238E27FC236}">
                <a16:creationId xmlns:a16="http://schemas.microsoft.com/office/drawing/2014/main" id="{2E8B9F45-94F4-4741-B40C-B002CE28D160}"/>
              </a:ext>
            </a:extLst>
          </p:cNvPr>
          <p:cNvSpPr txBox="1"/>
          <p:nvPr/>
        </p:nvSpPr>
        <p:spPr>
          <a:xfrm flipH="1">
            <a:off x="315274" y="707244"/>
            <a:ext cx="777349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）网络编程</a:t>
            </a: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）科学计算与数据可视化</a:t>
            </a: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）数据库应用</a:t>
            </a: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）多媒体开发</a:t>
            </a:r>
          </a:p>
          <a:p>
            <a:pPr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）电子游戏应用</a:t>
            </a:r>
          </a:p>
        </p:txBody>
      </p:sp>
    </p:spTree>
    <p:extLst>
      <p:ext uri="{BB962C8B-B14F-4D97-AF65-F5344CB8AC3E}">
        <p14:creationId xmlns:p14="http://schemas.microsoft.com/office/powerpoint/2010/main" val="19649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3">
            <a:extLst>
              <a:ext uri="{FF2B5EF4-FFF2-40B4-BE49-F238E27FC236}">
                <a16:creationId xmlns:a16="http://schemas.microsoft.com/office/drawing/2014/main" id="{1D6C252F-8996-4D90-8915-00A73489712A}"/>
              </a:ext>
            </a:extLst>
          </p:cNvPr>
          <p:cNvSpPr txBox="1"/>
          <p:nvPr/>
        </p:nvSpPr>
        <p:spPr>
          <a:xfrm flipH="1">
            <a:off x="591274" y="584270"/>
            <a:ext cx="5958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更多</a:t>
            </a: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介绍：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itchFamily="2" charset="-122"/>
              <a:ea typeface="方正正大黑简体" pitchFamily="2" charset="-122"/>
              <a:cs typeface="微软雅黑" panose="020B0503020204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74" y="1469509"/>
            <a:ext cx="97648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28" y="1836534"/>
            <a:ext cx="8410354" cy="429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90" y="2248935"/>
            <a:ext cx="8760204" cy="369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68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3">
            <a:extLst>
              <a:ext uri="{FF2B5EF4-FFF2-40B4-BE49-F238E27FC236}">
                <a16:creationId xmlns:a16="http://schemas.microsoft.com/office/drawing/2014/main" id="{1D6C252F-8996-4D90-8915-00A73489712A}"/>
              </a:ext>
            </a:extLst>
          </p:cNvPr>
          <p:cNvSpPr txBox="1"/>
          <p:nvPr/>
        </p:nvSpPr>
        <p:spPr>
          <a:xfrm flipH="1">
            <a:off x="591274" y="584270"/>
            <a:ext cx="5958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更多</a:t>
            </a: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介绍：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itchFamily="2" charset="-122"/>
              <a:ea typeface="方正正大黑简体" pitchFamily="2" charset="-122"/>
              <a:cs typeface="微软雅黑" panose="020B0503020204020204" charset="-122"/>
            </a:endParaRPr>
          </a:p>
        </p:txBody>
      </p:sp>
      <p:sp>
        <p:nvSpPr>
          <p:cNvPr id="32" name="文本框 3">
            <a:extLst>
              <a:ext uri="{FF2B5EF4-FFF2-40B4-BE49-F238E27FC236}">
                <a16:creationId xmlns:a16="http://schemas.microsoft.com/office/drawing/2014/main" id="{1D6C252F-8996-4D90-8915-00A73489712A}"/>
              </a:ext>
            </a:extLst>
          </p:cNvPr>
          <p:cNvSpPr txBox="1"/>
          <p:nvPr/>
        </p:nvSpPr>
        <p:spPr>
          <a:xfrm flipH="1">
            <a:off x="1282389" y="1714055"/>
            <a:ext cx="9063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作业</a:t>
            </a:r>
            <a:r>
              <a:rPr lang="en-US" altLang="zh-CN" sz="3200" dirty="0"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1</a:t>
            </a:r>
            <a:r>
              <a:rPr lang="zh-CN" altLang="en-US" sz="3200" dirty="0"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：请同学们自己在互联网上找找对</a:t>
            </a:r>
            <a:r>
              <a:rPr lang="en-US" altLang="zh-CN" sz="3200" dirty="0"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Python</a:t>
            </a:r>
            <a:r>
              <a:rPr lang="zh-CN" altLang="en-US" sz="3200" dirty="0"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语言的介绍，按自己的理解进行整理后在作业中提交，具体要求详见作业。</a:t>
            </a:r>
            <a:endParaRPr lang="en-US" altLang="zh-CN" sz="3200" dirty="0">
              <a:latin typeface="方正正大黑简体" pitchFamily="2" charset="-122"/>
              <a:ea typeface="方正正大黑简体" pitchFamily="2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7091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85853" y="2477924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5" name="椭圆 4"/>
          <p:cNvSpPr/>
          <p:nvPr/>
        </p:nvSpPr>
        <p:spPr>
          <a:xfrm>
            <a:off x="2681864" y="2571068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585853" y="3450820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9" name="椭圆 8"/>
          <p:cNvSpPr/>
          <p:nvPr/>
        </p:nvSpPr>
        <p:spPr>
          <a:xfrm>
            <a:off x="2681864" y="3550900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10" name="TextBox 26"/>
          <p:cNvSpPr txBox="1"/>
          <p:nvPr/>
        </p:nvSpPr>
        <p:spPr>
          <a:xfrm>
            <a:off x="2681864" y="2633001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2681863" y="3594608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04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85853" y="444596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5" name="椭圆 14"/>
          <p:cNvSpPr/>
          <p:nvPr/>
        </p:nvSpPr>
        <p:spPr>
          <a:xfrm>
            <a:off x="2681864" y="4539105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585853" y="5373128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9" name="椭圆 18"/>
          <p:cNvSpPr/>
          <p:nvPr/>
        </p:nvSpPr>
        <p:spPr>
          <a:xfrm>
            <a:off x="2681864" y="5473208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20" name="TextBox 26"/>
          <p:cNvSpPr txBox="1"/>
          <p:nvPr/>
        </p:nvSpPr>
        <p:spPr>
          <a:xfrm>
            <a:off x="2681864" y="4601038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05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2681863" y="5516915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06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2" name="文本框 6"/>
          <p:cNvSpPr txBox="1"/>
          <p:nvPr/>
        </p:nvSpPr>
        <p:spPr>
          <a:xfrm>
            <a:off x="3604167" y="2470993"/>
            <a:ext cx="48276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的主要应用领域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3604167" y="5391149"/>
            <a:ext cx="5178511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的第三方库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6"/>
          <p:cNvSpPr txBox="1"/>
          <p:nvPr/>
        </p:nvSpPr>
        <p:spPr>
          <a:xfrm>
            <a:off x="3604167" y="3415435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的安装和配置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6"/>
          <p:cNvSpPr txBox="1"/>
          <p:nvPr/>
        </p:nvSpPr>
        <p:spPr>
          <a:xfrm>
            <a:off x="3604167" y="4421309"/>
            <a:ext cx="5125348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程序的编写方式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578096" y="572495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3" name="椭圆 32"/>
          <p:cNvSpPr/>
          <p:nvPr/>
        </p:nvSpPr>
        <p:spPr>
          <a:xfrm>
            <a:off x="2674107" y="665639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34" name="组合 33"/>
          <p:cNvGrpSpPr/>
          <p:nvPr/>
        </p:nvGrpSpPr>
        <p:grpSpPr>
          <a:xfrm>
            <a:off x="2578096" y="151999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7" name="椭圆 36"/>
          <p:cNvSpPr/>
          <p:nvPr/>
        </p:nvSpPr>
        <p:spPr>
          <a:xfrm>
            <a:off x="2674107" y="1620071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38" name="TextBox 26"/>
          <p:cNvSpPr txBox="1"/>
          <p:nvPr/>
        </p:nvSpPr>
        <p:spPr>
          <a:xfrm>
            <a:off x="2674107" y="727572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2674106" y="1663779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40" name="文本框 6"/>
          <p:cNvSpPr txBox="1"/>
          <p:nvPr/>
        </p:nvSpPr>
        <p:spPr>
          <a:xfrm>
            <a:off x="3583710" y="565564"/>
            <a:ext cx="39364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文本框 6"/>
          <p:cNvSpPr txBox="1"/>
          <p:nvPr/>
        </p:nvSpPr>
        <p:spPr>
          <a:xfrm>
            <a:off x="3583710" y="1484606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https://img0.baidu.com/it/u=2493197328,3770105629&amp;fm=26&amp;fmt=au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042" r="789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21458"/>
          <a:stretch/>
        </p:blipFill>
        <p:spPr bwMode="auto">
          <a:xfrm>
            <a:off x="8896978" y="3810342"/>
            <a:ext cx="3078544" cy="27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6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1" grpId="0"/>
      <p:bldP spid="15" grpId="0" animBg="1"/>
      <p:bldP spid="19" grpId="0" animBg="1"/>
      <p:bldP spid="20" grpId="0"/>
      <p:bldP spid="21" grpId="0"/>
      <p:bldP spid="33" grpId="0" animBg="1"/>
      <p:bldP spid="37" grpId="0" animBg="1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91179" y="1837035"/>
            <a:ext cx="5529122" cy="707886"/>
            <a:chOff x="486669" y="1285026"/>
            <a:chExt cx="1747874" cy="2587467"/>
          </a:xfrm>
        </p:grpSpPr>
        <p:sp>
          <p:nvSpPr>
            <p:cNvPr id="19" name="文本框 4"/>
            <p:cNvSpPr txBox="1"/>
            <p:nvPr/>
          </p:nvSpPr>
          <p:spPr>
            <a:xfrm>
              <a:off x="486669" y="1285026"/>
              <a:ext cx="1747874" cy="258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Python</a:t>
              </a:r>
              <a:r>
                <a:rPr lang="zh-CN" altLang="en-US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的安装和配置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782074" y="1505817"/>
              <a:ext cx="0" cy="410150"/>
            </a:xfrm>
            <a:prstGeom prst="line">
              <a:avLst/>
            </a:prstGeom>
            <a:ln>
              <a:solidFill>
                <a:srgbClr val="2A43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https://img0.baidu.com/it/u=2936318765,1752478232&amp;fm=26&amp;fmt=au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17" y="1065370"/>
            <a:ext cx="2222501" cy="22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4491179" y="2696174"/>
            <a:ext cx="5224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251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Python</a:t>
            </a:r>
            <a:r>
              <a:rPr lang="zh-CN" altLang="en-US" sz="3600" dirty="0"/>
              <a:t>集成开发环境下载： </a:t>
            </a:r>
            <a:r>
              <a:rPr lang="en-US" altLang="zh-CN" sz="3600" dirty="0"/>
              <a:t>https://www.python.org/downloads/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340880"/>
              </p:ext>
            </p:extLst>
          </p:nvPr>
        </p:nvGraphicFramePr>
        <p:xfrm>
          <a:off x="1716685" y="1968263"/>
          <a:ext cx="8971915" cy="442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r:id="rId3" imgW="10848340" imgH="5353050" progId="Paint.Picture">
                  <p:embed/>
                </p:oleObj>
              </mc:Choice>
              <mc:Fallback>
                <p:oleObj r:id="rId3" imgW="10848340" imgH="53530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6685" y="1968263"/>
                        <a:ext cx="8971915" cy="4427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52" y="1115057"/>
            <a:ext cx="4025739" cy="378626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089480" y="2705854"/>
            <a:ext cx="43351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>
                <a:latin typeface="Cabin-Regular"/>
              </a:rPr>
              <a:t>Why Program?</a:t>
            </a:r>
            <a:endParaRPr lang="zh-CN" altLang="en-US" sz="5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集成开发环境下载：</a:t>
            </a:r>
          </a:p>
        </p:txBody>
      </p:sp>
      <p:sp>
        <p:nvSpPr>
          <p:cNvPr id="3" name="矩形 2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37513"/>
            <a:ext cx="88392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285460" y="2806995"/>
            <a:ext cx="1275907" cy="608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324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集成开发环境下载：</a:t>
            </a:r>
          </a:p>
        </p:txBody>
      </p:sp>
      <p:sp>
        <p:nvSpPr>
          <p:cNvPr id="3" name="矩形 2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236" y="1545486"/>
            <a:ext cx="6585763" cy="458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213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集成开发环境安装：</a:t>
            </a:r>
          </a:p>
        </p:txBody>
      </p:sp>
      <p:sp>
        <p:nvSpPr>
          <p:cNvPr id="3" name="矩形 2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44" y="1787804"/>
            <a:ext cx="7094856" cy="4282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” install Now”</a:t>
            </a:r>
          </a:p>
        </p:txBody>
      </p:sp>
      <p:sp>
        <p:nvSpPr>
          <p:cNvPr id="3" name="矩形 2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08" y="1793863"/>
            <a:ext cx="4770756" cy="3679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64" y="1793863"/>
            <a:ext cx="4902836" cy="36798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6"/>
          <p:cNvSpPr txBox="1"/>
          <p:nvPr/>
        </p:nvSpPr>
        <p:spPr>
          <a:xfrm>
            <a:off x="778979" y="550744"/>
            <a:ext cx="7284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/>
              <a:t>集成开发环境的运行（一）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585944" y="6199121"/>
            <a:ext cx="2173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To be continue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。。。</a:t>
            </a:r>
            <a:endParaRPr lang="en-US" altLang="zh-CN" sz="1400" kern="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8979" y="1430994"/>
            <a:ext cx="108161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运行对话框中输入</a:t>
            </a:r>
            <a:r>
              <a:rPr lang="en-US" altLang="zh-CN" sz="2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cmd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，打开命令提示符窗口，输入</a:t>
            </a:r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出现命令提示符窗口。</a:t>
            </a:r>
            <a:endParaRPr lang="zh-CN" altLang="en-US" sz="2800" dirty="0"/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6" y="2848062"/>
            <a:ext cx="10960405" cy="11347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9000" y="4516229"/>
            <a:ext cx="10604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输入任何</a:t>
            </a:r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代码，按回车“</a:t>
            </a:r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Enter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键”后会立刻得到执行结果。输入“</a:t>
            </a:r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exit()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”并按回车键，就可以退出</a:t>
            </a:r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交互式环境</a:t>
            </a:r>
            <a:r>
              <a:rPr lang="zh-CN" alt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86842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40" y="1338986"/>
            <a:ext cx="28702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6"/>
          <p:cNvSpPr txBox="1"/>
          <p:nvPr/>
        </p:nvSpPr>
        <p:spPr>
          <a:xfrm>
            <a:off x="778979" y="550744"/>
            <a:ext cx="7284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/>
              <a:t>集成开发环境的运行（二）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4" name="矩形 3"/>
          <p:cNvSpPr/>
          <p:nvPr/>
        </p:nvSpPr>
        <p:spPr>
          <a:xfrm>
            <a:off x="1974114" y="2254102"/>
            <a:ext cx="2775097" cy="478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00" y="1504085"/>
            <a:ext cx="5680607" cy="441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9585944" y="6199121"/>
            <a:ext cx="2173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defRPr/>
            </a:pPr>
            <a:r>
              <a:rPr lang="en-US" altLang="zh-CN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To be continue</a:t>
            </a:r>
            <a:r>
              <a:rPr lang="zh-CN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。。。</a:t>
            </a:r>
            <a:endParaRPr lang="en-US" altLang="zh-CN" sz="1400" kern="0" dirty="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377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85853" y="2477924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5" name="椭圆 4"/>
          <p:cNvSpPr/>
          <p:nvPr/>
        </p:nvSpPr>
        <p:spPr>
          <a:xfrm>
            <a:off x="2681864" y="2571068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585853" y="3450820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9" name="椭圆 8"/>
          <p:cNvSpPr/>
          <p:nvPr/>
        </p:nvSpPr>
        <p:spPr>
          <a:xfrm>
            <a:off x="2681864" y="3550900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10" name="TextBox 26"/>
          <p:cNvSpPr txBox="1"/>
          <p:nvPr/>
        </p:nvSpPr>
        <p:spPr>
          <a:xfrm>
            <a:off x="2681864" y="2633001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2681863" y="3594608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04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85853" y="444596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5" name="椭圆 14"/>
          <p:cNvSpPr/>
          <p:nvPr/>
        </p:nvSpPr>
        <p:spPr>
          <a:xfrm>
            <a:off x="2681864" y="4539105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585853" y="5373128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9" name="椭圆 18"/>
          <p:cNvSpPr/>
          <p:nvPr/>
        </p:nvSpPr>
        <p:spPr>
          <a:xfrm>
            <a:off x="2681864" y="5473208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20" name="TextBox 26"/>
          <p:cNvSpPr txBox="1"/>
          <p:nvPr/>
        </p:nvSpPr>
        <p:spPr>
          <a:xfrm>
            <a:off x="2681864" y="4601038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05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2681863" y="5516915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06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2" name="文本框 6"/>
          <p:cNvSpPr txBox="1"/>
          <p:nvPr/>
        </p:nvSpPr>
        <p:spPr>
          <a:xfrm>
            <a:off x="3604167" y="2470993"/>
            <a:ext cx="48276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的主要应用领域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3604167" y="5391149"/>
            <a:ext cx="5178511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的第三方库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6"/>
          <p:cNvSpPr txBox="1"/>
          <p:nvPr/>
        </p:nvSpPr>
        <p:spPr>
          <a:xfrm>
            <a:off x="3604167" y="3415435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的安装和配置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6"/>
          <p:cNvSpPr txBox="1"/>
          <p:nvPr/>
        </p:nvSpPr>
        <p:spPr>
          <a:xfrm>
            <a:off x="3604167" y="4421309"/>
            <a:ext cx="5125348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程序的编写方式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578096" y="572495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3" name="椭圆 32"/>
          <p:cNvSpPr/>
          <p:nvPr/>
        </p:nvSpPr>
        <p:spPr>
          <a:xfrm>
            <a:off x="2674107" y="665639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34" name="组合 33"/>
          <p:cNvGrpSpPr/>
          <p:nvPr/>
        </p:nvGrpSpPr>
        <p:grpSpPr>
          <a:xfrm>
            <a:off x="2578096" y="151999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7" name="椭圆 36"/>
          <p:cNvSpPr/>
          <p:nvPr/>
        </p:nvSpPr>
        <p:spPr>
          <a:xfrm>
            <a:off x="2674107" y="1620071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38" name="TextBox 26"/>
          <p:cNvSpPr txBox="1"/>
          <p:nvPr/>
        </p:nvSpPr>
        <p:spPr>
          <a:xfrm>
            <a:off x="2674107" y="727572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2674106" y="1663779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40" name="文本框 6"/>
          <p:cNvSpPr txBox="1"/>
          <p:nvPr/>
        </p:nvSpPr>
        <p:spPr>
          <a:xfrm>
            <a:off x="3583710" y="565564"/>
            <a:ext cx="39364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文本框 6"/>
          <p:cNvSpPr txBox="1"/>
          <p:nvPr/>
        </p:nvSpPr>
        <p:spPr>
          <a:xfrm>
            <a:off x="3583710" y="1484606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https://img0.baidu.com/it/u=2493197328,3770105629&amp;fm=26&amp;fmt=au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042" r="789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21458"/>
          <a:stretch/>
        </p:blipFill>
        <p:spPr bwMode="auto">
          <a:xfrm>
            <a:off x="8896978" y="3810342"/>
            <a:ext cx="3078544" cy="27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78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1" grpId="0"/>
      <p:bldP spid="15" grpId="0" animBg="1"/>
      <p:bldP spid="19" grpId="0" animBg="1"/>
      <p:bldP spid="20" grpId="0"/>
      <p:bldP spid="21" grpId="0"/>
      <p:bldP spid="33" grpId="0" animBg="1"/>
      <p:bldP spid="37" grpId="0" animBg="1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91179" y="1837035"/>
            <a:ext cx="5529122" cy="707886"/>
            <a:chOff x="486669" y="1285026"/>
            <a:chExt cx="1747874" cy="2587467"/>
          </a:xfrm>
        </p:grpSpPr>
        <p:sp>
          <p:nvSpPr>
            <p:cNvPr id="19" name="文本框 4"/>
            <p:cNvSpPr txBox="1"/>
            <p:nvPr/>
          </p:nvSpPr>
          <p:spPr>
            <a:xfrm>
              <a:off x="486669" y="1285026"/>
              <a:ext cx="1747874" cy="258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Python</a:t>
              </a:r>
              <a:r>
                <a:rPr lang="zh-CN" altLang="en-US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程序的编写方式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782074" y="1505817"/>
              <a:ext cx="0" cy="410150"/>
            </a:xfrm>
            <a:prstGeom prst="line">
              <a:avLst/>
            </a:prstGeom>
            <a:ln>
              <a:solidFill>
                <a:srgbClr val="2A43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https://img0.baidu.com/it/u=2936318765,1752478232&amp;fm=26&amp;fmt=au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17" y="1065370"/>
            <a:ext cx="2222501" cy="22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4491179" y="2696174"/>
            <a:ext cx="5224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04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4955" y="2009883"/>
            <a:ext cx="4777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启动命令行的交互式解释器的方法如下：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打开运行对话框，输入</a:t>
            </a:r>
            <a:r>
              <a:rPr lang="en-US" altLang="zh-CN" sz="2400" dirty="0"/>
              <a:t>“</a:t>
            </a:r>
            <a:r>
              <a:rPr lang="en-US" altLang="zh-CN" sz="2400" dirty="0" err="1"/>
              <a:t>cmd</a:t>
            </a:r>
            <a:r>
              <a:rPr lang="en-US" altLang="zh-CN" sz="2400" dirty="0"/>
              <a:t>”</a:t>
            </a:r>
            <a:r>
              <a:rPr lang="zh-CN" altLang="en-US" sz="2400" dirty="0"/>
              <a:t>，启动命令行窗口，然后在其中运行</a:t>
            </a:r>
            <a:r>
              <a:rPr lang="en-US" altLang="zh-CN" sz="2400" dirty="0"/>
              <a:t>python</a:t>
            </a:r>
            <a:r>
              <a:rPr lang="zh-CN" altLang="en-US" sz="2400" dirty="0"/>
              <a:t>程序。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32" y="1999066"/>
            <a:ext cx="6089921" cy="30578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581618" y="457568"/>
            <a:ext cx="5351318" cy="961681"/>
            <a:chOff x="9602" y="6091"/>
            <a:chExt cx="8427" cy="1974"/>
          </a:xfrm>
        </p:grpSpPr>
        <p:sp>
          <p:nvSpPr>
            <p:cNvPr id="6" name="矩形 5"/>
            <p:cNvSpPr/>
            <p:nvPr/>
          </p:nvSpPr>
          <p:spPr>
            <a:xfrm>
              <a:off x="9602" y="6091"/>
              <a:ext cx="8427" cy="1974"/>
            </a:xfrm>
            <a:prstGeom prst="rect">
              <a:avLst/>
            </a:prstGeom>
            <a:solidFill>
              <a:srgbClr val="648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588" y="6336"/>
              <a:ext cx="6206" cy="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命令行交互式解释器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0283" y="7613"/>
              <a:ext cx="6626" cy="4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5422605" y="3880884"/>
            <a:ext cx="834672" cy="393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“Hello World”</a:t>
            </a:r>
            <a:r>
              <a:rPr lang="zh-CN" altLang="en-US"/>
              <a:t>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中，这个程序形如：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>
              <a:latin typeface="Palatino Linotype" panose="02040502050505030304" charset="0"/>
              <a:ea typeface="楷体" panose="02010609060101010101" pitchFamily="49" charset="-122"/>
              <a:sym typeface="+mn-ea"/>
            </a:endParaRPr>
          </a:p>
          <a:p>
            <a:endParaRPr lang="en-US" altLang="zh-CN" dirty="0">
              <a:latin typeface="Palatino Linotype" panose="02040502050505030304" charset="0"/>
              <a:ea typeface="楷体" panose="02010609060101010101" pitchFamily="49" charset="-122"/>
              <a:sym typeface="+mn-ea"/>
            </a:endParaRPr>
          </a:p>
          <a:p>
            <a:r>
              <a:rPr lang="zh-CN" altLang="zh-CN" dirty="0">
                <a:latin typeface="Palatino Linotype" panose="02040502050505030304" charset="0"/>
                <a:ea typeface="楷体" panose="02010609060101010101" pitchFamily="49" charset="-122"/>
                <a:sym typeface="+mn-ea"/>
              </a:rPr>
              <a:t>第一行的“</a:t>
            </a:r>
            <a:r>
              <a:rPr lang="en-US" altLang="zh-CN" dirty="0">
                <a:latin typeface="Palatino Linotype" panose="02040502050505030304" charset="0"/>
                <a:ea typeface="楷体" panose="02010609060101010101" pitchFamily="49" charset="-122"/>
                <a:sym typeface="+mn-ea"/>
              </a:rPr>
              <a:t>&gt;&gt;&gt;</a:t>
            </a:r>
            <a:r>
              <a:rPr lang="zh-CN" altLang="zh-CN" dirty="0">
                <a:latin typeface="Palatino Linotype" panose="02040502050505030304" charset="0"/>
                <a:ea typeface="楷体" panose="02010609060101010101" pitchFamily="49" charset="-122"/>
                <a:sym typeface="+mn-ea"/>
              </a:rPr>
              <a:t>”是</a:t>
            </a:r>
            <a:r>
              <a:rPr lang="en-US" altLang="zh-CN" dirty="0">
                <a:latin typeface="Palatino Linotype" panose="02040502050505030304" charset="0"/>
                <a:ea typeface="楷体" panose="02010609060101010101" pitchFamily="49" charset="-122"/>
                <a:sym typeface="+mn-ea"/>
              </a:rPr>
              <a:t>Python</a:t>
            </a:r>
            <a:r>
              <a:rPr lang="zh-CN" altLang="zh-CN" dirty="0">
                <a:latin typeface="Palatino Linotype" panose="02040502050505030304" charset="0"/>
                <a:ea typeface="楷体" panose="02010609060101010101" pitchFamily="49" charset="-122"/>
                <a:sym typeface="+mn-ea"/>
              </a:rPr>
              <a:t>语言运行环境的提示符</a:t>
            </a:r>
          </a:p>
          <a:p>
            <a:r>
              <a:rPr lang="zh-CN" altLang="zh-CN" dirty="0">
                <a:latin typeface="Palatino Linotype" panose="02040502050505030304" charset="0"/>
                <a:ea typeface="楷体" panose="02010609060101010101" pitchFamily="49" charset="-122"/>
                <a:sym typeface="+mn-ea"/>
              </a:rPr>
              <a:t>第二行是</a:t>
            </a:r>
            <a:r>
              <a:rPr lang="en-US" altLang="zh-CN" dirty="0">
                <a:latin typeface="Palatino Linotype" panose="02040502050505030304" charset="0"/>
                <a:ea typeface="楷体" panose="02010609060101010101" pitchFamily="49" charset="-122"/>
                <a:sym typeface="+mn-ea"/>
              </a:rPr>
              <a:t>Python</a:t>
            </a:r>
            <a:r>
              <a:rPr lang="zh-CN" altLang="zh-CN" dirty="0">
                <a:latin typeface="Palatino Linotype" panose="02040502050505030304" charset="0"/>
                <a:ea typeface="楷体" panose="02010609060101010101" pitchFamily="49" charset="-122"/>
                <a:sym typeface="+mn-ea"/>
              </a:rPr>
              <a:t>语句的执行结果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570541"/>
              </p:ext>
            </p:extLst>
          </p:nvPr>
        </p:nvGraphicFramePr>
        <p:xfrm>
          <a:off x="2734266" y="2717542"/>
          <a:ext cx="5903913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5903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  <a:latin typeface="Courier New" panose="020703090202050204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&gt;&gt;&gt;print("Hello World")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Courier New" panose="020703090202050204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Hello World</a:t>
                      </a:r>
                      <a:endParaRPr lang="zh-CN" sz="2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1" marR="68571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0103" y="1938491"/>
            <a:ext cx="620776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2400" dirty="0">
                <a:latin typeface="Cabin-Regular"/>
              </a:rPr>
              <a:t>• </a:t>
            </a:r>
            <a:r>
              <a:rPr lang="zh-CN" altLang="en-US" sz="2400" dirty="0">
                <a:latin typeface="Cabin-Regular"/>
              </a:rPr>
              <a:t>计算机的发明只为了一个目的</a:t>
            </a:r>
            <a:r>
              <a:rPr lang="en-US" altLang="zh-CN" sz="2400" dirty="0">
                <a:latin typeface="Cabin-Regular"/>
              </a:rPr>
              <a:t>-</a:t>
            </a:r>
            <a:r>
              <a:rPr lang="zh-CN" altLang="en-US" sz="2400" dirty="0">
                <a:latin typeface="Cabin-Regular"/>
              </a:rPr>
              <a:t>为我们完成工作。</a:t>
            </a:r>
            <a:endParaRPr lang="en-US" altLang="zh-CN" sz="2400" dirty="0">
              <a:latin typeface="Cabin-Regular"/>
            </a:endParaRPr>
          </a:p>
          <a:p>
            <a:pPr>
              <a:spcAft>
                <a:spcPts val="1800"/>
              </a:spcAft>
            </a:pPr>
            <a:r>
              <a:rPr lang="en-US" altLang="zh-CN" sz="2400" dirty="0">
                <a:latin typeface="Cabin-Regular"/>
              </a:rPr>
              <a:t>• </a:t>
            </a:r>
            <a:r>
              <a:rPr lang="zh-CN" altLang="en-US" sz="2400" dirty="0">
                <a:latin typeface="Cabin-Regular"/>
              </a:rPr>
              <a:t>但是，我们需要用它们的语言来描述我们想要让它们完成的工作。</a:t>
            </a:r>
            <a:endParaRPr lang="en-US" altLang="zh-CN" sz="2400" dirty="0">
              <a:latin typeface="Cabin-Regular"/>
            </a:endParaRPr>
          </a:p>
          <a:p>
            <a:pPr>
              <a:spcAft>
                <a:spcPts val="1800"/>
              </a:spcAft>
            </a:pPr>
            <a:r>
              <a:rPr lang="en-US" altLang="zh-CN" sz="2400" dirty="0">
                <a:latin typeface="Cabin-Regular"/>
              </a:rPr>
              <a:t>• </a:t>
            </a:r>
            <a:r>
              <a:rPr lang="zh-CN" altLang="en-US" sz="2400" dirty="0">
                <a:latin typeface="Cabin-Regular"/>
              </a:rPr>
              <a:t>对于用户来说，使用计算机非常简单</a:t>
            </a:r>
            <a:r>
              <a:rPr lang="en-US" altLang="zh-CN" sz="2400" dirty="0">
                <a:latin typeface="Cabin-Regular"/>
              </a:rPr>
              <a:t>-</a:t>
            </a:r>
            <a:r>
              <a:rPr lang="zh-CN" altLang="en-US" sz="2400" dirty="0">
                <a:latin typeface="Cabin-Regular"/>
              </a:rPr>
              <a:t>因为已经有很多程序员给计算机编写了不同的程序（指令），用户只需要选择执行某些指令即可。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971490" y="846300"/>
            <a:ext cx="5469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Cabin-Regular"/>
              </a:rPr>
              <a:t>Computers want to be helpful...</a:t>
            </a:r>
            <a:endParaRPr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247" y="3262295"/>
            <a:ext cx="4057650" cy="22574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637" y="919896"/>
            <a:ext cx="244792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86187" y="1548339"/>
            <a:ext cx="9405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、新建文件：</a:t>
            </a:r>
            <a:r>
              <a:rPr lang="en-US" altLang="zh-CN" sz="2400" dirty="0">
                <a:sym typeface="+mn-ea"/>
              </a:rPr>
              <a:t>file—</a:t>
            </a:r>
            <a:r>
              <a:rPr lang="en-US" altLang="zh-CN" sz="2400" dirty="0"/>
              <a:t>new file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、输入代码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、保存：</a:t>
            </a:r>
            <a:r>
              <a:rPr lang="en-US" altLang="zh-CN" sz="2400" dirty="0">
                <a:sym typeface="+mn-ea"/>
              </a:rPr>
              <a:t>file—save as</a:t>
            </a:r>
            <a:r>
              <a:rPr lang="zh-CN" altLang="en-US" sz="2400" dirty="0">
                <a:sym typeface="+mn-ea"/>
              </a:rPr>
              <a:t>（选保存路径、填文件名）</a:t>
            </a:r>
            <a:endParaRPr lang="en-US" altLang="zh-CN" sz="2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、运行：</a:t>
            </a:r>
            <a:r>
              <a:rPr lang="en-US" altLang="zh-CN" sz="2400" dirty="0"/>
              <a:t>run module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236" y="3415435"/>
            <a:ext cx="4309601" cy="295148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808416" y="457568"/>
            <a:ext cx="6905853" cy="961681"/>
            <a:chOff x="9460" y="6091"/>
            <a:chExt cx="8569" cy="1974"/>
          </a:xfrm>
        </p:grpSpPr>
        <p:sp>
          <p:nvSpPr>
            <p:cNvPr id="9" name="矩形 8"/>
            <p:cNvSpPr/>
            <p:nvPr/>
          </p:nvSpPr>
          <p:spPr>
            <a:xfrm>
              <a:off x="9602" y="6091"/>
              <a:ext cx="8427" cy="1974"/>
            </a:xfrm>
            <a:prstGeom prst="rect">
              <a:avLst/>
            </a:prstGeom>
            <a:solidFill>
              <a:srgbClr val="648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460" y="6336"/>
              <a:ext cx="8191" cy="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Python</a:t>
              </a:r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</a:t>
              </a:r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IDLE——</a:t>
              </a:r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集成开发环境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0283" y="7613"/>
              <a:ext cx="6626" cy="4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354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69396" y="1640042"/>
            <a:ext cx="4919684" cy="8863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ym typeface="+mn-ea"/>
              </a:rPr>
              <a:t>选择</a:t>
            </a:r>
            <a:r>
              <a:rPr lang="en-US" altLang="zh-CN" sz="2400" dirty="0">
                <a:sym typeface="+mn-ea"/>
              </a:rPr>
              <a:t>”Run” -&gt; “Run Module”(F5)</a:t>
            </a:r>
            <a:r>
              <a:rPr lang="zh-CN" altLang="en-US" sz="2400" dirty="0">
                <a:sym typeface="+mn-ea"/>
              </a:rPr>
              <a:t>运行</a:t>
            </a:r>
            <a:r>
              <a:rPr lang="en-US" altLang="zh-CN" sz="2400" dirty="0">
                <a:sym typeface="+mn-ea"/>
              </a:rPr>
              <a:t>”Hello.py”</a:t>
            </a:r>
            <a:r>
              <a:rPr lang="zh-CN" altLang="en-US" sz="2400" dirty="0">
                <a:sym typeface="+mn-ea"/>
              </a:rPr>
              <a:t>文件。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30300" y="708025"/>
            <a:ext cx="6110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ct val="0"/>
              </a:spcBef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保存与运行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代码文件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1156970" y="1468755"/>
            <a:ext cx="3999230" cy="4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74" y="2526439"/>
            <a:ext cx="4756593" cy="359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/>
        </p:nvSpPr>
        <p:spPr>
          <a:xfrm>
            <a:off x="1337673" y="1744678"/>
            <a:ext cx="4127461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ym typeface="+mn-ea"/>
              </a:rPr>
              <a:t>保存文件</a:t>
            </a:r>
            <a:r>
              <a:rPr lang="en-US" altLang="zh-CN" sz="2400" dirty="0">
                <a:sym typeface="+mn-ea"/>
              </a:rPr>
              <a:t>”file” -&gt; “save as” </a:t>
            </a:r>
            <a:r>
              <a:rPr lang="zh-CN" altLang="en-US" sz="2400" dirty="0">
                <a:sym typeface="+mn-ea"/>
              </a:rPr>
              <a:t>：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396" y="2770245"/>
            <a:ext cx="4493784" cy="334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85250" y="1140448"/>
            <a:ext cx="93556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ALT+3 :  </a:t>
            </a:r>
            <a:r>
              <a:rPr lang="zh-CN" altLang="en-US" sz="2400" dirty="0">
                <a:sym typeface="+mn-ea"/>
              </a:rPr>
              <a:t>多行注释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ALT+4 :  </a:t>
            </a:r>
            <a:r>
              <a:rPr lang="zh-CN" altLang="en-US" sz="2400" dirty="0">
                <a:sym typeface="+mn-ea"/>
              </a:rPr>
              <a:t>取消多行注释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ALT+P :  </a:t>
            </a:r>
            <a:r>
              <a:rPr lang="zh-CN" altLang="en-US" sz="2400" dirty="0">
                <a:sym typeface="+mn-ea"/>
              </a:rPr>
              <a:t>翻出上一条命令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类似于向上的箭头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ALT+N :  </a:t>
            </a:r>
            <a:r>
              <a:rPr lang="zh-CN" altLang="en-US" sz="2400" dirty="0">
                <a:sym typeface="+mn-ea"/>
              </a:rPr>
              <a:t>翻出下一条命令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类似于向下的箭头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CTRL+[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CTRL+]</a:t>
            </a:r>
            <a:r>
              <a:rPr lang="zh-CN" altLang="en-US" sz="2400" dirty="0">
                <a:sym typeface="+mn-ea"/>
              </a:rPr>
              <a:t>多行的代码的缩进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CTRL+F: </a:t>
            </a:r>
            <a:r>
              <a:rPr lang="zh-CN" altLang="en-US" sz="2400" dirty="0">
                <a:sym typeface="+mn-ea"/>
              </a:rPr>
              <a:t>查找指定的字符串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CTRL+D: </a:t>
            </a:r>
            <a:r>
              <a:rPr lang="zh-CN" altLang="en-US" sz="2400" dirty="0">
                <a:sym typeface="+mn-ea"/>
              </a:rPr>
              <a:t>跳出交互模式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ALT+F4:  </a:t>
            </a:r>
            <a:r>
              <a:rPr lang="zh-CN" altLang="en-US" sz="2400" dirty="0">
                <a:sym typeface="+mn-ea"/>
              </a:rPr>
              <a:t>关闭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Windows</a:t>
            </a:r>
            <a:r>
              <a:rPr lang="zh-CN" altLang="en-US" sz="2400" dirty="0">
                <a:sym typeface="+mn-ea"/>
              </a:rPr>
              <a:t>窗口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ATL+DD:  </a:t>
            </a:r>
            <a:r>
              <a:rPr lang="zh-CN" altLang="en-US" sz="2400" dirty="0">
                <a:sym typeface="+mn-ea"/>
              </a:rPr>
              <a:t>开启代码调试功能</a:t>
            </a:r>
            <a:r>
              <a:rPr lang="en-US" altLang="zh-CN" sz="2400" dirty="0">
                <a:sym typeface="+mn-ea"/>
              </a:rPr>
              <a:t>;</a:t>
            </a:r>
          </a:p>
          <a:p>
            <a:r>
              <a:rPr lang="en-US" altLang="zh-CN" sz="2400" dirty="0">
                <a:sym typeface="+mn-ea"/>
              </a:rPr>
              <a:t>ALT+M </a:t>
            </a:r>
            <a:r>
              <a:rPr lang="zh-CN" altLang="en-US" sz="2400" dirty="0">
                <a:sym typeface="+mn-ea"/>
              </a:rPr>
              <a:t>： 打开模块代码，先选中模块，就可以查看该模块的源码</a:t>
            </a:r>
            <a:r>
              <a:rPr lang="en-US" altLang="zh-CN" sz="2400" dirty="0">
                <a:sym typeface="+mn-ea"/>
              </a:rPr>
              <a:t>;</a:t>
            </a:r>
          </a:p>
          <a:p>
            <a:r>
              <a:rPr lang="en-US" altLang="zh-CN" sz="2400" dirty="0">
                <a:sym typeface="+mn-ea"/>
              </a:rPr>
              <a:t>ALT+X :  </a:t>
            </a:r>
            <a:r>
              <a:rPr lang="zh-CN" altLang="en-US" sz="2400" dirty="0">
                <a:sym typeface="+mn-ea"/>
              </a:rPr>
              <a:t>进入</a:t>
            </a:r>
            <a:r>
              <a:rPr lang="en-US" altLang="zh-CN" sz="2400" dirty="0">
                <a:sym typeface="+mn-ea"/>
              </a:rPr>
              <a:t>Python Shell</a:t>
            </a:r>
            <a:r>
              <a:rPr lang="zh-CN" altLang="en-US" sz="2400" dirty="0">
                <a:sym typeface="+mn-ea"/>
              </a:rPr>
              <a:t>模式。</a:t>
            </a:r>
            <a:endParaRPr lang="en-US" altLang="zh-CN" sz="2400" dirty="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3"/>
          <p:cNvSpPr txBox="1"/>
          <p:nvPr/>
        </p:nvSpPr>
        <p:spPr>
          <a:xfrm>
            <a:off x="1510723" y="513080"/>
            <a:ext cx="391188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rgbClr val="64846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IDLE</a:t>
            </a:r>
            <a:r>
              <a:rPr lang="zh-CN" altLang="en-US" sz="2800" b="1" dirty="0">
                <a:solidFill>
                  <a:srgbClr val="64846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快捷键的使用：</a:t>
            </a:r>
            <a:endParaRPr lang="zh-CN" sz="2800" b="1" dirty="0">
              <a:solidFill>
                <a:srgbClr val="64846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23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30299" y="1753501"/>
            <a:ext cx="5086029" cy="4431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在命令行中输入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”python hello.py”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90" y="2692251"/>
            <a:ext cx="6828753" cy="3368307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130300" y="708025"/>
            <a:ext cx="4053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ct val="0"/>
              </a:spcBef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代码文件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1156970" y="1468755"/>
            <a:ext cx="3999230" cy="4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86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30298" y="1753501"/>
            <a:ext cx="10234387" cy="45058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zh-CN" altLang="en-US" sz="2400" dirty="0"/>
              <a:t>最简单的调试方法是直接显示程序数据</a:t>
            </a:r>
            <a:r>
              <a:rPr lang="zh-CN" altLang="en-US" sz="2400" b="1" dirty="0"/>
              <a:t>（</a:t>
            </a:r>
            <a:r>
              <a:rPr lang="zh-CN" altLang="en-US" sz="2400" dirty="0"/>
              <a:t>在某些关键位置用</a:t>
            </a:r>
            <a:r>
              <a:rPr lang="en-US" altLang="zh-CN" sz="2400" dirty="0"/>
              <a:t>print </a:t>
            </a:r>
            <a:r>
              <a:rPr lang="zh-CN" altLang="en-US" sz="2400" dirty="0"/>
              <a:t>语句显示出变量的值，从而确定有没有出错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defTabSz="1216660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zh-CN" altLang="en-US" sz="2400" dirty="0"/>
              <a:t>使用调试器来进行调试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在</a:t>
            </a:r>
            <a:r>
              <a:rPr lang="en-US" altLang="zh-CN" sz="2400" dirty="0"/>
              <a:t>Python Shell </a:t>
            </a:r>
            <a:r>
              <a:rPr lang="zh-CN" altLang="en-US" sz="2400" dirty="0"/>
              <a:t>中选择“</a:t>
            </a:r>
            <a:r>
              <a:rPr lang="en-US" altLang="zh-CN" sz="2400" dirty="0" err="1"/>
              <a:t>Debug”→“Debugger</a:t>
            </a:r>
            <a:r>
              <a:rPr lang="en-US" altLang="zh-CN" sz="2400" dirty="0"/>
              <a:t>”</a:t>
            </a:r>
            <a:r>
              <a:rPr lang="zh-CN" altLang="en-US" sz="2400" dirty="0"/>
              <a:t>命令启动</a:t>
            </a:r>
            <a:r>
              <a:rPr lang="en-US" altLang="zh-CN" sz="2400" dirty="0"/>
              <a:t>IDLE </a:t>
            </a:r>
            <a:r>
              <a:rPr lang="zh-CN" altLang="en-US" sz="2400" dirty="0"/>
              <a:t>的交互式调试器。</a:t>
            </a:r>
            <a:r>
              <a:rPr lang="en-US" altLang="zh-CN" sz="2400" dirty="0"/>
              <a:t>IDLE </a:t>
            </a:r>
            <a:r>
              <a:rPr lang="zh-CN" altLang="en-US" sz="2400" dirty="0"/>
              <a:t>会打开 “</a:t>
            </a:r>
            <a:r>
              <a:rPr lang="en-US" altLang="zh-CN" sz="2400" dirty="0"/>
              <a:t>Debug Control”</a:t>
            </a:r>
            <a:r>
              <a:rPr lang="zh-CN" altLang="en-US" sz="2400" dirty="0"/>
              <a:t>窗口，显示“</a:t>
            </a:r>
            <a:r>
              <a:rPr lang="en-US" altLang="zh-CN" sz="2400" dirty="0"/>
              <a:t>[DEBUG ON]”</a:t>
            </a:r>
            <a:r>
              <a:rPr lang="zh-CN" altLang="en-US" sz="2400" dirty="0"/>
              <a:t>并且其后跟一个“</a:t>
            </a:r>
            <a:r>
              <a:rPr lang="en-US" altLang="zh-CN" sz="2400" dirty="0"/>
              <a:t>&gt;&gt;&gt;</a:t>
            </a:r>
            <a:r>
              <a:rPr lang="zh-CN" altLang="en-US" sz="2400" dirty="0"/>
              <a:t>”提示符。此时输入的任何命令都在调试器下执行。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再次选择“</a:t>
            </a:r>
            <a:r>
              <a:rPr lang="en-US" altLang="zh-CN" sz="2400" dirty="0" err="1"/>
              <a:t>Debug”→“Debugger</a:t>
            </a:r>
            <a:r>
              <a:rPr lang="en-US" altLang="zh-CN" sz="2400" dirty="0"/>
              <a:t>”</a:t>
            </a:r>
            <a:r>
              <a:rPr lang="zh-CN" altLang="en-US" sz="2400" dirty="0"/>
              <a:t>命令，</a:t>
            </a:r>
            <a:r>
              <a:rPr lang="en-US" altLang="zh-CN" sz="2400" dirty="0"/>
              <a:t>IDLE </a:t>
            </a:r>
            <a:r>
              <a:rPr lang="zh-CN" altLang="en-US" sz="2400" dirty="0"/>
              <a:t>会关闭“</a:t>
            </a:r>
            <a:r>
              <a:rPr lang="en-US" altLang="zh-CN" sz="2400" dirty="0"/>
              <a:t>Debug Control”</a:t>
            </a:r>
            <a:r>
              <a:rPr lang="zh-CN" altLang="en-US" sz="2400" dirty="0"/>
              <a:t>窗口，并在</a:t>
            </a:r>
            <a:r>
              <a:rPr lang="en-US" altLang="zh-CN" sz="2400" dirty="0"/>
              <a:t>Python Shell</a:t>
            </a:r>
            <a:r>
              <a:rPr lang="zh-CN" altLang="en-US" sz="2400" dirty="0"/>
              <a:t>中输出“</a:t>
            </a:r>
            <a:r>
              <a:rPr lang="en-US" altLang="zh-CN" sz="2400" dirty="0"/>
              <a:t>[DEBUG OFF]”</a:t>
            </a:r>
            <a:r>
              <a:rPr lang="zh-CN" altLang="en-US" sz="2400" dirty="0"/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30300" y="708025"/>
            <a:ext cx="2543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ct val="0"/>
              </a:spcBef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调试程序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1156970" y="1468755"/>
            <a:ext cx="2516343" cy="4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143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85C0D762-835B-4571-A227-AC7E84169D53}"/>
              </a:ext>
            </a:extLst>
          </p:cNvPr>
          <p:cNvSpPr txBox="1"/>
          <p:nvPr/>
        </p:nvSpPr>
        <p:spPr>
          <a:xfrm flipH="1">
            <a:off x="3024444" y="467572"/>
            <a:ext cx="6448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的文本编辑器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3200" dirty="0" err="1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endParaRPr sz="3200" dirty="0">
              <a:solidFill>
                <a:srgbClr val="4978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A28960-8597-4642-BFE6-7F00D616D079}"/>
              </a:ext>
            </a:extLst>
          </p:cNvPr>
          <p:cNvGrpSpPr/>
          <p:nvPr/>
        </p:nvGrpSpPr>
        <p:grpSpPr>
          <a:xfrm>
            <a:off x="309894" y="1425929"/>
            <a:ext cx="5157109" cy="5262979"/>
            <a:chOff x="999449" y="2152643"/>
            <a:chExt cx="4594826" cy="4684121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8BA08DB-E7A3-46DA-B4DD-E3C539A920A2}"/>
                </a:ext>
              </a:extLst>
            </p:cNvPr>
            <p:cNvSpPr/>
            <p:nvPr/>
          </p:nvSpPr>
          <p:spPr bwMode="auto">
            <a:xfrm>
              <a:off x="999449" y="2216838"/>
              <a:ext cx="179387" cy="1793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11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6">
              <a:extLst>
                <a:ext uri="{FF2B5EF4-FFF2-40B4-BE49-F238E27FC236}">
                  <a16:creationId xmlns:a16="http://schemas.microsoft.com/office/drawing/2014/main" id="{57B9555F-09AC-4549-921B-65142D76A324}"/>
                </a:ext>
              </a:extLst>
            </p:cNvPr>
            <p:cNvSpPr txBox="1"/>
            <p:nvPr/>
          </p:nvSpPr>
          <p:spPr>
            <a:xfrm flipH="1">
              <a:off x="1060759" y="2152643"/>
              <a:ext cx="4533516" cy="468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（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）</a:t>
              </a:r>
              <a:r>
                <a:rPr lang="en-US" altLang="zh-CN" sz="2400" dirty="0"/>
                <a:t>Edit </a:t>
              </a:r>
              <a:r>
                <a:rPr lang="zh-CN" altLang="en-US" sz="2400" dirty="0"/>
                <a:t>菜单中常用的菜单项及解释如下。</a:t>
              </a:r>
            </a:p>
            <a:p>
              <a:r>
                <a:rPr lang="en-US" altLang="zh-CN" sz="2400" dirty="0"/>
                <a:t> Undo</a:t>
              </a:r>
              <a:r>
                <a:rPr lang="zh-CN" altLang="en-US" sz="2400" dirty="0"/>
                <a:t>：撤销上一次的修改。</a:t>
              </a:r>
            </a:p>
            <a:p>
              <a:r>
                <a:rPr lang="en-US" altLang="zh-CN" sz="2400" dirty="0"/>
                <a:t> Redo</a:t>
              </a:r>
              <a:r>
                <a:rPr lang="zh-CN" altLang="en-US" sz="2400" dirty="0"/>
                <a:t>：重复上一次的修改。</a:t>
              </a:r>
            </a:p>
            <a:p>
              <a:r>
                <a:rPr lang="zh-CN" altLang="en-US" sz="2400" dirty="0"/>
                <a:t> </a:t>
              </a:r>
              <a:r>
                <a:rPr lang="en-US" altLang="zh-CN" sz="2400" dirty="0"/>
                <a:t>Cut</a:t>
              </a:r>
              <a:r>
                <a:rPr lang="zh-CN" altLang="en-US" sz="2400" dirty="0"/>
                <a:t>：将所选文本剪切至剪贴板。</a:t>
              </a:r>
            </a:p>
            <a:p>
              <a:r>
                <a:rPr lang="zh-CN" altLang="en-US" sz="2400" dirty="0"/>
                <a:t> </a:t>
              </a:r>
              <a:r>
                <a:rPr lang="en-US" altLang="zh-CN" sz="2400" dirty="0"/>
                <a:t>Copy</a:t>
              </a:r>
              <a:r>
                <a:rPr lang="zh-CN" altLang="en-US" sz="2400" dirty="0"/>
                <a:t>：将所选文本复制到剪贴板。</a:t>
              </a:r>
              <a:endParaRPr lang="en-US" altLang="zh-CN" sz="2400" dirty="0"/>
            </a:p>
            <a:p>
              <a:r>
                <a:rPr lang="zh-CN" altLang="en-US" sz="2400" dirty="0"/>
                <a:t> </a:t>
              </a:r>
              <a:r>
                <a:rPr lang="en-US" altLang="zh-CN" sz="2400" dirty="0"/>
                <a:t>Paste</a:t>
              </a:r>
              <a:r>
                <a:rPr lang="zh-CN" altLang="en-US" sz="2400" dirty="0"/>
                <a:t>：将剪贴板的文本粘贴到光标所在位置。</a:t>
              </a:r>
            </a:p>
            <a:p>
              <a:r>
                <a:rPr lang="zh-CN" altLang="en-US" sz="2400" dirty="0"/>
                <a:t> </a:t>
              </a:r>
              <a:r>
                <a:rPr lang="en-US" altLang="zh-CN" sz="2400" dirty="0"/>
                <a:t>Find</a:t>
              </a:r>
              <a:r>
                <a:rPr lang="zh-CN" altLang="en-US" sz="2400" dirty="0"/>
                <a:t>：在窗口中查找单词或模式。</a:t>
              </a:r>
            </a:p>
            <a:p>
              <a:r>
                <a:rPr lang="en-US" altLang="zh-CN" sz="2400" dirty="0"/>
                <a:t> Find in files</a:t>
              </a:r>
              <a:r>
                <a:rPr lang="zh-CN" altLang="en-US" sz="2400" dirty="0"/>
                <a:t>：在指定的文件中查找单词或模式。</a:t>
              </a:r>
            </a:p>
            <a:p>
              <a:r>
                <a:rPr lang="en-US" altLang="zh-CN" sz="2400" dirty="0"/>
                <a:t> Replace</a:t>
              </a:r>
              <a:r>
                <a:rPr lang="zh-CN" altLang="en-US" sz="2400" dirty="0"/>
                <a:t>：替换单词或模式。</a:t>
              </a:r>
            </a:p>
            <a:p>
              <a:r>
                <a:rPr lang="en-US" altLang="zh-CN" sz="2400" dirty="0"/>
                <a:t> Go to line</a:t>
              </a:r>
              <a:r>
                <a:rPr lang="zh-CN" altLang="en-US" sz="2400" dirty="0"/>
                <a:t>：将光标定位到指定行首。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08416" y="388389"/>
            <a:ext cx="6905853" cy="961681"/>
            <a:chOff x="9460" y="6091"/>
            <a:chExt cx="8569" cy="1974"/>
          </a:xfrm>
        </p:grpSpPr>
        <p:sp>
          <p:nvSpPr>
            <p:cNvPr id="11" name="矩形 10"/>
            <p:cNvSpPr/>
            <p:nvPr/>
          </p:nvSpPr>
          <p:spPr>
            <a:xfrm>
              <a:off x="9602" y="6091"/>
              <a:ext cx="8427" cy="1974"/>
            </a:xfrm>
            <a:prstGeom prst="rect">
              <a:avLst/>
            </a:prstGeom>
            <a:solidFill>
              <a:srgbClr val="648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460" y="6336"/>
              <a:ext cx="8191" cy="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IDLE </a:t>
              </a:r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编辑器的常用编辑功能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0283" y="7613"/>
              <a:ext cx="6626" cy="4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2A28960-8597-4642-BFE6-7F00D616D079}"/>
              </a:ext>
            </a:extLst>
          </p:cNvPr>
          <p:cNvGrpSpPr/>
          <p:nvPr/>
        </p:nvGrpSpPr>
        <p:grpSpPr>
          <a:xfrm>
            <a:off x="5505450" y="1425929"/>
            <a:ext cx="6527221" cy="5338834"/>
            <a:chOff x="999449" y="2152643"/>
            <a:chExt cx="4837162" cy="501282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8BA08DB-E7A3-46DA-B4DD-E3C539A920A2}"/>
                </a:ext>
              </a:extLst>
            </p:cNvPr>
            <p:cNvSpPr/>
            <p:nvPr/>
          </p:nvSpPr>
          <p:spPr bwMode="auto">
            <a:xfrm>
              <a:off x="999449" y="2216838"/>
              <a:ext cx="179387" cy="1793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11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57B9555F-09AC-4549-921B-65142D76A324}"/>
                </a:ext>
              </a:extLst>
            </p:cNvPr>
            <p:cNvSpPr txBox="1"/>
            <p:nvPr/>
          </p:nvSpPr>
          <p:spPr>
            <a:xfrm flipH="1">
              <a:off x="1089142" y="2152643"/>
              <a:ext cx="4747469" cy="5012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（</a:t>
              </a:r>
              <a:r>
                <a:rPr lang="en-US" altLang="zh-CN" sz="2400" dirty="0"/>
                <a:t>2</a:t>
              </a:r>
              <a:r>
                <a:rPr lang="zh-CN" altLang="en-US" sz="2400" dirty="0"/>
                <a:t>）</a:t>
              </a:r>
              <a:r>
                <a:rPr lang="en-US" altLang="zh-CN" sz="2400" dirty="0"/>
                <a:t>Format </a:t>
              </a:r>
              <a:r>
                <a:rPr lang="zh-CN" altLang="en-US" sz="2400" dirty="0"/>
                <a:t>菜单中常用的菜单项及解释如下。</a:t>
              </a:r>
              <a:endParaRPr lang="en-US" altLang="zh-CN" sz="2400" dirty="0"/>
            </a:p>
            <a:p>
              <a:r>
                <a:rPr lang="en-US" altLang="zh-CN" sz="2400" dirty="0"/>
                <a:t> Indent region</a:t>
              </a:r>
              <a:r>
                <a:rPr lang="zh-CN" altLang="en-US" sz="2400" dirty="0"/>
                <a:t>：使所选内容右移一级，即增加缩进量。</a:t>
              </a:r>
            </a:p>
            <a:p>
              <a:r>
                <a:rPr lang="zh-CN" altLang="en-US" sz="2400" dirty="0"/>
                <a:t> </a:t>
              </a:r>
              <a:r>
                <a:rPr lang="en-US" altLang="zh-CN" sz="2400" dirty="0" err="1"/>
                <a:t>Dedent</a:t>
              </a:r>
              <a:r>
                <a:rPr lang="en-US" altLang="zh-CN" sz="2400" dirty="0"/>
                <a:t> region</a:t>
              </a:r>
              <a:r>
                <a:rPr lang="zh-CN" altLang="en-US" sz="2400" dirty="0"/>
                <a:t>：使所选内容左移一级，即减少缩进量。</a:t>
              </a:r>
            </a:p>
            <a:p>
              <a:r>
                <a:rPr lang="en-US" altLang="zh-CN" sz="2400" dirty="0"/>
                <a:t> Comment out region</a:t>
              </a:r>
              <a:r>
                <a:rPr lang="zh-CN" altLang="en-US" sz="2400" dirty="0"/>
                <a:t>：将所选内容变成注释。</a:t>
              </a:r>
            </a:p>
            <a:p>
              <a:r>
                <a:rPr lang="en-US" altLang="zh-CN" sz="2400" dirty="0"/>
                <a:t> Uncomment region</a:t>
              </a:r>
              <a:r>
                <a:rPr lang="zh-CN" altLang="en-US" sz="2400" dirty="0"/>
                <a:t>：去除所选内容每行前面的注释符。</a:t>
              </a:r>
            </a:p>
            <a:p>
              <a:r>
                <a:rPr lang="en-US" altLang="zh-CN" sz="2400" dirty="0"/>
                <a:t> New indent width</a:t>
              </a:r>
              <a:r>
                <a:rPr lang="zh-CN" altLang="en-US" sz="2400" dirty="0"/>
                <a:t>：重新设定制表位缩进宽度，范围为</a:t>
              </a:r>
              <a:r>
                <a:rPr lang="en-US" altLang="zh-CN" sz="2400" dirty="0"/>
                <a:t>2</a:t>
              </a:r>
              <a:r>
                <a:rPr lang="zh-CN" altLang="en-US" sz="2400" dirty="0"/>
                <a:t>～</a:t>
              </a:r>
              <a:r>
                <a:rPr lang="en-US" altLang="zh-CN" sz="2400" dirty="0"/>
                <a:t>16</a:t>
              </a:r>
              <a:r>
                <a:rPr lang="zh-CN" altLang="en-US" sz="2400" dirty="0"/>
                <a:t>；宽度为</a:t>
              </a:r>
              <a:r>
                <a:rPr lang="en-US" altLang="zh-CN" sz="2400" dirty="0"/>
                <a:t>2</a:t>
              </a:r>
              <a:r>
                <a:rPr lang="zh-CN" altLang="en-US" sz="2400" dirty="0"/>
                <a:t>，相当于</a:t>
              </a:r>
              <a:r>
                <a:rPr lang="en-US" altLang="zh-CN" sz="2400" dirty="0"/>
                <a:t>1 </a:t>
              </a:r>
              <a:r>
                <a:rPr lang="zh-CN" altLang="en-US" sz="2400" dirty="0"/>
                <a:t>个空格。</a:t>
              </a:r>
            </a:p>
            <a:p>
              <a:r>
                <a:rPr lang="en-US" altLang="zh-CN" sz="2400" dirty="0"/>
                <a:t> Expand word</a:t>
              </a:r>
              <a:r>
                <a:rPr lang="zh-CN" altLang="en-US" sz="2400" dirty="0"/>
                <a:t>：单词自动完成。</a:t>
              </a:r>
            </a:p>
            <a:p>
              <a:r>
                <a:rPr lang="en-US" altLang="zh-CN" sz="2400" dirty="0"/>
                <a:t> Toggle tabs</a:t>
              </a:r>
              <a:r>
                <a:rPr lang="zh-CN" altLang="en-US" sz="2400" dirty="0"/>
                <a:t>：打开或关闭制表位。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414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85C0D762-835B-4571-A227-AC7E84169D53}"/>
              </a:ext>
            </a:extLst>
          </p:cNvPr>
          <p:cNvSpPr txBox="1"/>
          <p:nvPr/>
        </p:nvSpPr>
        <p:spPr>
          <a:xfrm flipH="1">
            <a:off x="3024444" y="467572"/>
            <a:ext cx="6448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的文本编辑器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3200" dirty="0" err="1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endParaRPr sz="3200" dirty="0">
              <a:solidFill>
                <a:srgbClr val="4978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A28960-8597-4642-BFE6-7F00D616D079}"/>
              </a:ext>
            </a:extLst>
          </p:cNvPr>
          <p:cNvGrpSpPr/>
          <p:nvPr/>
        </p:nvGrpSpPr>
        <p:grpSpPr>
          <a:xfrm>
            <a:off x="819359" y="1409726"/>
            <a:ext cx="4837162" cy="461665"/>
            <a:chOff x="999449" y="2152643"/>
            <a:chExt cx="4837162" cy="461665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8BA08DB-E7A3-46DA-B4DD-E3C539A920A2}"/>
                </a:ext>
              </a:extLst>
            </p:cNvPr>
            <p:cNvSpPr/>
            <p:nvPr/>
          </p:nvSpPr>
          <p:spPr bwMode="auto">
            <a:xfrm>
              <a:off x="999449" y="2216838"/>
              <a:ext cx="179387" cy="1793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8900" dist="63500" dir="8100000" algn="tr" rotWithShape="0">
                <a:prstClr val="black">
                  <a:alpha val="5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1100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6">
              <a:extLst>
                <a:ext uri="{FF2B5EF4-FFF2-40B4-BE49-F238E27FC236}">
                  <a16:creationId xmlns:a16="http://schemas.microsoft.com/office/drawing/2014/main" id="{57B9555F-09AC-4549-921B-65142D76A324}"/>
                </a:ext>
              </a:extLst>
            </p:cNvPr>
            <p:cNvSpPr txBox="1"/>
            <p:nvPr/>
          </p:nvSpPr>
          <p:spPr>
            <a:xfrm flipH="1">
              <a:off x="1303095" y="2152643"/>
              <a:ext cx="4533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</a:rPr>
                <a:t>下载及安装说明：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70165A96-130B-47DC-8AEA-BA1C381D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072" y="2390130"/>
            <a:ext cx="5601715" cy="3029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5" y="2286070"/>
            <a:ext cx="4507466" cy="323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2808416" y="457568"/>
            <a:ext cx="6905853" cy="961681"/>
            <a:chOff x="9460" y="6091"/>
            <a:chExt cx="8569" cy="1974"/>
          </a:xfrm>
        </p:grpSpPr>
        <p:sp>
          <p:nvSpPr>
            <p:cNvPr id="11" name="矩形 10"/>
            <p:cNvSpPr/>
            <p:nvPr/>
          </p:nvSpPr>
          <p:spPr>
            <a:xfrm>
              <a:off x="9602" y="6091"/>
              <a:ext cx="8427" cy="1974"/>
            </a:xfrm>
            <a:prstGeom prst="rect">
              <a:avLst/>
            </a:prstGeom>
            <a:solidFill>
              <a:srgbClr val="648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460" y="6336"/>
              <a:ext cx="8191" cy="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Python</a:t>
              </a:r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的文本编辑器</a:t>
              </a:r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——</a:t>
              </a:r>
              <a:r>
                <a:rPr lang="en-US" altLang="zh-CN" sz="3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Pycharm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0045" y="7656"/>
              <a:ext cx="7368" cy="4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956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29D4B0C1-BC3B-4FC4-B05C-B71F114B3BFE}"/>
              </a:ext>
            </a:extLst>
          </p:cNvPr>
          <p:cNvSpPr txBox="1"/>
          <p:nvPr/>
        </p:nvSpPr>
        <p:spPr>
          <a:xfrm flipH="1">
            <a:off x="920334" y="467572"/>
            <a:ext cx="5958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文本编辑器安装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：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3A13CD6-9493-4FBB-B560-853408C3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34" y="1898430"/>
            <a:ext cx="5601715" cy="3029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3AD51FE-21A7-49BD-9999-0F138CF3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0" y="1223181"/>
            <a:ext cx="5972381" cy="47124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B176A74-138D-44AE-8313-0A930F6A7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174" y="1464088"/>
            <a:ext cx="6367264" cy="49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7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29D4B0C1-BC3B-4FC4-B05C-B71F114B3BFE}"/>
              </a:ext>
            </a:extLst>
          </p:cNvPr>
          <p:cNvSpPr txBox="1"/>
          <p:nvPr/>
        </p:nvSpPr>
        <p:spPr>
          <a:xfrm flipH="1">
            <a:off x="920334" y="467572"/>
            <a:ext cx="5958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文本编辑器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：</a:t>
            </a:r>
            <a:endParaRPr sz="1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642" y="1357718"/>
            <a:ext cx="6595811" cy="480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485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79425" y="731069"/>
            <a:ext cx="9023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3200" dirty="0" err="1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创建、保存、运行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20194" y="1984274"/>
            <a:ext cx="9405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、新建工程：</a:t>
            </a:r>
            <a:r>
              <a:rPr lang="en-US" altLang="zh-CN" sz="2400" dirty="0">
                <a:sym typeface="+mn-ea"/>
              </a:rPr>
              <a:t>file--</a:t>
            </a:r>
            <a:r>
              <a:rPr lang="en-US" altLang="zh-CN" sz="2400" dirty="0"/>
              <a:t>new--project(</a:t>
            </a:r>
            <a:r>
              <a:rPr lang="zh-CN" altLang="en-US" sz="2400" dirty="0"/>
              <a:t>输入工程名</a:t>
            </a:r>
            <a:r>
              <a:rPr lang="en-US" altLang="zh-CN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、新建</a:t>
            </a:r>
            <a:r>
              <a:rPr lang="en-US" altLang="zh-CN" sz="2400" dirty="0"/>
              <a:t>Python</a:t>
            </a:r>
            <a:r>
              <a:rPr lang="zh-CN" altLang="en-US" sz="2400" dirty="0"/>
              <a:t>程序：鼠标右击工程名</a:t>
            </a:r>
            <a:r>
              <a:rPr lang="en-US" altLang="zh-CN" sz="2400" dirty="0"/>
              <a:t>——new--python file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、输入代码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4</a:t>
            </a:r>
            <a:r>
              <a:rPr lang="zh-CN" altLang="en-US" sz="2400" dirty="0"/>
              <a:t>、保存：</a:t>
            </a:r>
            <a:r>
              <a:rPr lang="en-US" altLang="zh-CN" sz="2400" dirty="0">
                <a:sym typeface="+mn-ea"/>
              </a:rPr>
              <a:t>file—save all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5</a:t>
            </a:r>
            <a:r>
              <a:rPr lang="zh-CN" altLang="en-US" sz="2400" dirty="0">
                <a:sym typeface="+mn-ea"/>
              </a:rPr>
              <a:t>、运行：</a:t>
            </a:r>
            <a:r>
              <a:rPr lang="zh-CN" altLang="en-US" sz="2400" dirty="0"/>
              <a:t>鼠标右键点击编辑框，快捷菜单内选择</a:t>
            </a:r>
            <a:r>
              <a:rPr lang="en-US" altLang="zh-CN" sz="2400" dirty="0"/>
              <a:t>——run </a:t>
            </a:r>
            <a:r>
              <a:rPr lang="zh-CN" altLang="en-US" sz="2400" dirty="0"/>
              <a:t>‘</a:t>
            </a:r>
            <a:r>
              <a:rPr lang="en-US" altLang="zh-CN" sz="2400" dirty="0"/>
              <a:t>hello</a:t>
            </a:r>
            <a:r>
              <a:rPr lang="zh-CN" altLang="en-US" sz="2400" dirty="0"/>
              <a:t>’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0020" y="159418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304290" y="2119630"/>
            <a:ext cx="6652895" cy="768350"/>
            <a:chOff x="4722813" y="2270848"/>
            <a:chExt cx="3567814" cy="553037"/>
          </a:xfrm>
        </p:grpSpPr>
        <p:sp>
          <p:nvSpPr>
            <p:cNvPr id="8" name="文本框 7"/>
            <p:cNvSpPr txBox="1"/>
            <p:nvPr/>
          </p:nvSpPr>
          <p:spPr>
            <a:xfrm>
              <a:off x="4722813" y="2270848"/>
              <a:ext cx="3567814" cy="553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第</a:t>
              </a:r>
              <a:r>
                <a:rPr lang="en-US" altLang="zh-CN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1</a:t>
              </a:r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章 认识</a:t>
              </a:r>
              <a:r>
                <a:rPr lang="en-US" altLang="zh-CN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Python</a:t>
              </a:r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语言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722907" y="2823823"/>
              <a:ext cx="3278014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59" y="3415435"/>
            <a:ext cx="4762500" cy="2571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0255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B5652A-2A6F-4FB8-8B4E-F94D113A1699}"/>
              </a:ext>
            </a:extLst>
          </p:cNvPr>
          <p:cNvSpPr txBox="1"/>
          <p:nvPr/>
        </p:nvSpPr>
        <p:spPr>
          <a:xfrm flipH="1">
            <a:off x="920333" y="467572"/>
            <a:ext cx="8255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3200" dirty="0" err="1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书写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itchFamily="2" charset="-122"/>
                <a:ea typeface="方正正大黑简体" pitchFamily="2" charset="-122"/>
                <a:cs typeface="微软雅黑" panose="020B0503020204020204" charset="-122"/>
              </a:rPr>
              <a:t>：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Shape 153">
            <a:extLst>
              <a:ext uri="{FF2B5EF4-FFF2-40B4-BE49-F238E27FC236}">
                <a16:creationId xmlns:a16="http://schemas.microsoft.com/office/drawing/2014/main" id="{F528B00B-5DA6-467B-9DEE-8711BFC6DA1D}"/>
              </a:ext>
            </a:extLst>
          </p:cNvPr>
          <p:cNvSpPr/>
          <p:nvPr/>
        </p:nvSpPr>
        <p:spPr>
          <a:xfrm>
            <a:off x="6052327" y="1395762"/>
            <a:ext cx="184731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914400">
              <a:defRPr sz="3600" spc="600">
                <a:solidFill>
                  <a:srgbClr val="3766D7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endParaRPr sz="3600" spc="300" dirty="0">
              <a:solidFill>
                <a:srgbClr val="3766D7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E303873F-D53A-425F-9230-9EA0C6C678FA}"/>
              </a:ext>
            </a:extLst>
          </p:cNvPr>
          <p:cNvSpPr txBox="1"/>
          <p:nvPr/>
        </p:nvSpPr>
        <p:spPr>
          <a:xfrm flipH="1">
            <a:off x="920331" y="1458006"/>
            <a:ext cx="343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输出内容：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EDAF82C1-AE18-494B-B168-8F3A274614EA}"/>
              </a:ext>
            </a:extLst>
          </p:cNvPr>
          <p:cNvSpPr txBox="1"/>
          <p:nvPr/>
        </p:nvSpPr>
        <p:spPr>
          <a:xfrm flipH="1">
            <a:off x="6263149" y="1430043"/>
            <a:ext cx="526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输入数据：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D544330-3899-4B4F-A790-8777A3E0EE42}"/>
              </a:ext>
            </a:extLst>
          </p:cNvPr>
          <p:cNvCxnSpPr>
            <a:cxnSpLocks/>
          </p:cNvCxnSpPr>
          <p:nvPr/>
        </p:nvCxnSpPr>
        <p:spPr>
          <a:xfrm>
            <a:off x="5679276" y="1318437"/>
            <a:ext cx="0" cy="4688714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810579F-FC86-4D3A-B025-55B5408C24E0}"/>
              </a:ext>
            </a:extLst>
          </p:cNvPr>
          <p:cNvSpPr/>
          <p:nvPr/>
        </p:nvSpPr>
        <p:spPr>
          <a:xfrm>
            <a:off x="1225345" y="2154234"/>
            <a:ext cx="3207345" cy="613158"/>
          </a:xfrm>
          <a:prstGeom prst="roundRect">
            <a:avLst>
              <a:gd name="adj" fmla="val 23454"/>
            </a:avLst>
          </a:prstGeom>
          <a:solidFill>
            <a:schemeClr val="accent1"/>
          </a:solidFill>
          <a:ln w="12700">
            <a:miter lim="4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22860" tIns="22860" rIns="22860" bIns="22860" rtlCol="0" anchor="ctr"/>
          <a:lstStyle/>
          <a:p>
            <a:pPr algn="ctr" defTabSz="457189"/>
            <a:r>
              <a:rPr lang="en-US" altLang="zh-CN" sz="2000" dirty="0">
                <a:latin typeface="Arial Black" panose="020B0A04020102020204" pitchFamily="34" charset="0"/>
                <a:ea typeface="Gill Sans"/>
                <a:cs typeface="Gill Sans"/>
                <a:sym typeface="Gill Sans"/>
              </a:rPr>
              <a:t>print(‘hello world!’)</a:t>
            </a:r>
            <a:endParaRPr lang="zh-CN" altLang="en-US" sz="2000" dirty="0">
              <a:latin typeface="Arial Black" panose="020B0A04020102020204" pitchFamily="34" charset="0"/>
              <a:ea typeface="Gill Sans"/>
              <a:cs typeface="Gill Sans"/>
              <a:sym typeface="Gill San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CD868A1-AD22-405D-81F5-E3F8F920BF17}"/>
              </a:ext>
            </a:extLst>
          </p:cNvPr>
          <p:cNvSpPr/>
          <p:nvPr/>
        </p:nvSpPr>
        <p:spPr>
          <a:xfrm>
            <a:off x="7012623" y="2154234"/>
            <a:ext cx="3314828" cy="1275054"/>
          </a:xfrm>
          <a:prstGeom prst="roundRect">
            <a:avLst>
              <a:gd name="adj" fmla="val 23454"/>
            </a:avLst>
          </a:prstGeom>
          <a:solidFill>
            <a:schemeClr val="accent1"/>
          </a:solidFill>
          <a:ln w="12700">
            <a:miter lim="4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lIns="22860" tIns="22860" rIns="22860" bIns="22860" rtlCol="0" anchor="ctr"/>
          <a:lstStyle/>
          <a:p>
            <a:r>
              <a:rPr lang="en-US" altLang="zh-CN" dirty="0">
                <a:latin typeface="Arial Black" panose="020B0A04020102020204" pitchFamily="34" charset="0"/>
              </a:rPr>
              <a:t>print('</a:t>
            </a:r>
            <a:r>
              <a:rPr lang="zh-CN" altLang="zh-CN" dirty="0">
                <a:latin typeface="Arial Black" panose="020B0A04020102020204" pitchFamily="34" charset="0"/>
              </a:rPr>
              <a:t>请输入你的姓名：</a:t>
            </a:r>
            <a:r>
              <a:rPr lang="en-US" altLang="zh-CN" dirty="0">
                <a:latin typeface="Arial Black" panose="020B0A04020102020204" pitchFamily="34" charset="0"/>
              </a:rPr>
              <a:t>')</a:t>
            </a:r>
            <a:endParaRPr lang="zh-CN" altLang="zh-CN" dirty="0">
              <a:latin typeface="Arial Black" panose="020B0A04020102020204" pitchFamily="34" charset="0"/>
            </a:endParaRPr>
          </a:p>
          <a:p>
            <a:r>
              <a:rPr lang="en-US" altLang="zh-CN" dirty="0">
                <a:latin typeface="Arial Black" panose="020B0A04020102020204" pitchFamily="34" charset="0"/>
              </a:rPr>
              <a:t>name=input()</a:t>
            </a:r>
            <a:endParaRPr lang="zh-CN" altLang="zh-CN" dirty="0">
              <a:latin typeface="Arial Black" panose="020B0A04020102020204" pitchFamily="34" charset="0"/>
            </a:endParaRPr>
          </a:p>
          <a:p>
            <a:r>
              <a:rPr lang="en-US" altLang="zh-CN" dirty="0">
                <a:latin typeface="Arial Black" panose="020B0A04020102020204" pitchFamily="34" charset="0"/>
              </a:rPr>
              <a:t>print('</a:t>
            </a:r>
            <a:r>
              <a:rPr lang="zh-CN" altLang="zh-CN" dirty="0">
                <a:latin typeface="Arial Black" panose="020B0A04020102020204" pitchFamily="34" charset="0"/>
              </a:rPr>
              <a:t>你的名字是：</a:t>
            </a:r>
            <a:r>
              <a:rPr lang="en-US" altLang="zh-CN" dirty="0">
                <a:latin typeface="Arial Black" panose="020B0A04020102020204" pitchFamily="34" charset="0"/>
              </a:rPr>
              <a:t>',name)</a:t>
            </a:r>
            <a:endParaRPr lang="zh-CN" altLang="en-US" sz="2800" dirty="0">
              <a:latin typeface="Arial Black" panose="020B0A04020102020204" pitchFamily="34" charset="0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05F443D-3E6C-4DA6-B123-3D9BE66F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4" y="3613784"/>
            <a:ext cx="4692790" cy="2520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5127359-59DF-447B-B0AD-61BA4845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84" y="3613784"/>
            <a:ext cx="4634391" cy="2378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3418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6"/>
          <p:cNvSpPr/>
          <p:nvPr/>
        </p:nvSpPr>
        <p:spPr bwMode="auto">
          <a:xfrm>
            <a:off x="2104816" y="2476364"/>
            <a:ext cx="1249216" cy="1249216"/>
          </a:xfrm>
          <a:prstGeom prst="ellipse">
            <a:avLst/>
          </a:prstGeom>
          <a:solidFill>
            <a:srgbClr val="648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21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Freeform 171"/>
          <p:cNvSpPr/>
          <p:nvPr/>
        </p:nvSpPr>
        <p:spPr bwMode="auto">
          <a:xfrm>
            <a:off x="2503851" y="2877271"/>
            <a:ext cx="451147" cy="433101"/>
          </a:xfrm>
          <a:custGeom>
            <a:avLst/>
            <a:gdLst>
              <a:gd name="T0" fmla="*/ 228 w 308"/>
              <a:gd name="T1" fmla="*/ 218 h 296"/>
              <a:gd name="T2" fmla="*/ 224 w 308"/>
              <a:gd name="T3" fmla="*/ 215 h 296"/>
              <a:gd name="T4" fmla="*/ 228 w 308"/>
              <a:gd name="T5" fmla="*/ 212 h 296"/>
              <a:gd name="T6" fmla="*/ 230 w 308"/>
              <a:gd name="T7" fmla="*/ 212 h 296"/>
              <a:gd name="T8" fmla="*/ 278 w 308"/>
              <a:gd name="T9" fmla="*/ 209 h 296"/>
              <a:gd name="T10" fmla="*/ 288 w 308"/>
              <a:gd name="T11" fmla="*/ 176 h 296"/>
              <a:gd name="T12" fmla="*/ 284 w 308"/>
              <a:gd name="T13" fmla="*/ 176 h 296"/>
              <a:gd name="T14" fmla="*/ 283 w 308"/>
              <a:gd name="T15" fmla="*/ 176 h 296"/>
              <a:gd name="T16" fmla="*/ 283 w 308"/>
              <a:gd name="T17" fmla="*/ 176 h 296"/>
              <a:gd name="T18" fmla="*/ 229 w 308"/>
              <a:gd name="T19" fmla="*/ 174 h 296"/>
              <a:gd name="T20" fmla="*/ 226 w 308"/>
              <a:gd name="T21" fmla="*/ 174 h 296"/>
              <a:gd name="T22" fmla="*/ 222 w 308"/>
              <a:gd name="T23" fmla="*/ 171 h 296"/>
              <a:gd name="T24" fmla="*/ 226 w 308"/>
              <a:gd name="T25" fmla="*/ 168 h 296"/>
              <a:gd name="T26" fmla="*/ 228 w 308"/>
              <a:gd name="T27" fmla="*/ 168 h 296"/>
              <a:gd name="T28" fmla="*/ 284 w 308"/>
              <a:gd name="T29" fmla="*/ 164 h 296"/>
              <a:gd name="T30" fmla="*/ 292 w 308"/>
              <a:gd name="T31" fmla="*/ 164 h 296"/>
              <a:gd name="T32" fmla="*/ 292 w 308"/>
              <a:gd name="T33" fmla="*/ 164 h 296"/>
              <a:gd name="T34" fmla="*/ 296 w 308"/>
              <a:gd name="T35" fmla="*/ 133 h 296"/>
              <a:gd name="T36" fmla="*/ 214 w 308"/>
              <a:gd name="T37" fmla="*/ 124 h 296"/>
              <a:gd name="T38" fmla="*/ 213 w 308"/>
              <a:gd name="T39" fmla="*/ 124 h 296"/>
              <a:gd name="T40" fmla="*/ 212 w 308"/>
              <a:gd name="T41" fmla="*/ 124 h 296"/>
              <a:gd name="T42" fmla="*/ 217 w 308"/>
              <a:gd name="T43" fmla="*/ 124 h 296"/>
              <a:gd name="T44" fmla="*/ 206 w 308"/>
              <a:gd name="T45" fmla="*/ 124 h 296"/>
              <a:gd name="T46" fmla="*/ 165 w 308"/>
              <a:gd name="T47" fmla="*/ 123 h 296"/>
              <a:gd name="T48" fmla="*/ 165 w 308"/>
              <a:gd name="T49" fmla="*/ 123 h 296"/>
              <a:gd name="T50" fmla="*/ 160 w 308"/>
              <a:gd name="T51" fmla="*/ 121 h 296"/>
              <a:gd name="T52" fmla="*/ 165 w 308"/>
              <a:gd name="T53" fmla="*/ 120 h 296"/>
              <a:gd name="T54" fmla="*/ 165 w 308"/>
              <a:gd name="T55" fmla="*/ 120 h 296"/>
              <a:gd name="T56" fmla="*/ 179 w 308"/>
              <a:gd name="T57" fmla="*/ 119 h 296"/>
              <a:gd name="T58" fmla="*/ 192 w 308"/>
              <a:gd name="T59" fmla="*/ 58 h 296"/>
              <a:gd name="T60" fmla="*/ 178 w 308"/>
              <a:gd name="T61" fmla="*/ 0 h 296"/>
              <a:gd name="T62" fmla="*/ 101 w 308"/>
              <a:gd name="T63" fmla="*/ 126 h 296"/>
              <a:gd name="T64" fmla="*/ 58 w 308"/>
              <a:gd name="T65" fmla="*/ 146 h 296"/>
              <a:gd name="T66" fmla="*/ 53 w 308"/>
              <a:gd name="T67" fmla="*/ 275 h 296"/>
              <a:gd name="T68" fmla="*/ 99 w 308"/>
              <a:gd name="T69" fmla="*/ 275 h 296"/>
              <a:gd name="T70" fmla="*/ 232 w 308"/>
              <a:gd name="T71" fmla="*/ 286 h 296"/>
              <a:gd name="T72" fmla="*/ 255 w 308"/>
              <a:gd name="T73" fmla="*/ 256 h 296"/>
              <a:gd name="T74" fmla="*/ 227 w 308"/>
              <a:gd name="T75" fmla="*/ 255 h 296"/>
              <a:gd name="T76" fmla="*/ 225 w 308"/>
              <a:gd name="T77" fmla="*/ 255 h 296"/>
              <a:gd name="T78" fmla="*/ 221 w 308"/>
              <a:gd name="T79" fmla="*/ 252 h 296"/>
              <a:gd name="T80" fmla="*/ 225 w 308"/>
              <a:gd name="T81" fmla="*/ 249 h 296"/>
              <a:gd name="T82" fmla="*/ 227 w 308"/>
              <a:gd name="T83" fmla="*/ 249 h 296"/>
              <a:gd name="T84" fmla="*/ 262 w 308"/>
              <a:gd name="T85" fmla="*/ 247 h 296"/>
              <a:gd name="T86" fmla="*/ 269 w 308"/>
              <a:gd name="T87" fmla="*/ 220 h 296"/>
              <a:gd name="T88" fmla="*/ 230 w 308"/>
              <a:gd name="T89" fmla="*/ 218 h 296"/>
              <a:gd name="T90" fmla="*/ 228 w 308"/>
              <a:gd name="T91" fmla="*/ 21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228" y="218"/>
                </a:moveTo>
                <a:cubicBezTo>
                  <a:pt x="224" y="215"/>
                  <a:pt x="224" y="215"/>
                  <a:pt x="224" y="215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30" y="212"/>
                  <a:pt x="230" y="212"/>
                  <a:pt x="230" y="212"/>
                </a:cubicBezTo>
                <a:cubicBezTo>
                  <a:pt x="232" y="212"/>
                  <a:pt x="263" y="210"/>
                  <a:pt x="278" y="209"/>
                </a:cubicBezTo>
                <a:cubicBezTo>
                  <a:pt x="295" y="197"/>
                  <a:pt x="292" y="183"/>
                  <a:pt x="288" y="176"/>
                </a:cubicBezTo>
                <a:cubicBezTo>
                  <a:pt x="287" y="176"/>
                  <a:pt x="285" y="176"/>
                  <a:pt x="284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78" y="176"/>
                  <a:pt x="231" y="174"/>
                  <a:pt x="229" y="174"/>
                </a:cubicBezTo>
                <a:cubicBezTo>
                  <a:pt x="226" y="174"/>
                  <a:pt x="226" y="174"/>
                  <a:pt x="226" y="174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31" y="168"/>
                  <a:pt x="280" y="164"/>
                  <a:pt x="284" y="164"/>
                </a:cubicBezTo>
                <a:cubicBezTo>
                  <a:pt x="290" y="164"/>
                  <a:pt x="292" y="164"/>
                  <a:pt x="292" y="164"/>
                </a:cubicBezTo>
                <a:cubicBezTo>
                  <a:pt x="292" y="164"/>
                  <a:pt x="292" y="164"/>
                  <a:pt x="292" y="164"/>
                </a:cubicBezTo>
                <a:cubicBezTo>
                  <a:pt x="302" y="155"/>
                  <a:pt x="308" y="144"/>
                  <a:pt x="296" y="133"/>
                </a:cubicBezTo>
                <a:cubicBezTo>
                  <a:pt x="285" y="123"/>
                  <a:pt x="243" y="125"/>
                  <a:pt x="214" y="124"/>
                </a:cubicBezTo>
                <a:cubicBezTo>
                  <a:pt x="213" y="124"/>
                  <a:pt x="213" y="124"/>
                  <a:pt x="213" y="124"/>
                </a:cubicBezTo>
                <a:cubicBezTo>
                  <a:pt x="212" y="124"/>
                  <a:pt x="212" y="124"/>
                  <a:pt x="212" y="124"/>
                </a:cubicBezTo>
                <a:cubicBezTo>
                  <a:pt x="212" y="124"/>
                  <a:pt x="219" y="124"/>
                  <a:pt x="217" y="124"/>
                </a:cubicBezTo>
                <a:cubicBezTo>
                  <a:pt x="213" y="124"/>
                  <a:pt x="209" y="124"/>
                  <a:pt x="206" y="124"/>
                </a:cubicBezTo>
                <a:cubicBezTo>
                  <a:pt x="192" y="123"/>
                  <a:pt x="167" y="123"/>
                  <a:pt x="165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0" y="121"/>
                  <a:pt x="160" y="121"/>
                  <a:pt x="160" y="121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6" y="120"/>
                  <a:pt x="169" y="120"/>
                  <a:pt x="179" y="119"/>
                </a:cubicBezTo>
                <a:cubicBezTo>
                  <a:pt x="165" y="90"/>
                  <a:pt x="188" y="73"/>
                  <a:pt x="192" y="58"/>
                </a:cubicBezTo>
                <a:cubicBezTo>
                  <a:pt x="206" y="5"/>
                  <a:pt x="178" y="0"/>
                  <a:pt x="178" y="0"/>
                </a:cubicBezTo>
                <a:cubicBezTo>
                  <a:pt x="178" y="0"/>
                  <a:pt x="108" y="96"/>
                  <a:pt x="101" y="126"/>
                </a:cubicBezTo>
                <a:cubicBezTo>
                  <a:pt x="96" y="148"/>
                  <a:pt x="67" y="146"/>
                  <a:pt x="58" y="146"/>
                </a:cubicBezTo>
                <a:cubicBezTo>
                  <a:pt x="10" y="144"/>
                  <a:pt x="0" y="264"/>
                  <a:pt x="53" y="275"/>
                </a:cubicBezTo>
                <a:cubicBezTo>
                  <a:pt x="64" y="277"/>
                  <a:pt x="76" y="265"/>
                  <a:pt x="99" y="275"/>
                </a:cubicBezTo>
                <a:cubicBezTo>
                  <a:pt x="149" y="296"/>
                  <a:pt x="192" y="287"/>
                  <a:pt x="232" y="286"/>
                </a:cubicBezTo>
                <a:cubicBezTo>
                  <a:pt x="259" y="285"/>
                  <a:pt x="257" y="266"/>
                  <a:pt x="255" y="256"/>
                </a:cubicBezTo>
                <a:cubicBezTo>
                  <a:pt x="242" y="256"/>
                  <a:pt x="229" y="255"/>
                  <a:pt x="227" y="255"/>
                </a:cubicBezTo>
                <a:cubicBezTo>
                  <a:pt x="225" y="255"/>
                  <a:pt x="225" y="255"/>
                  <a:pt x="225" y="255"/>
                </a:cubicBezTo>
                <a:cubicBezTo>
                  <a:pt x="221" y="252"/>
                  <a:pt x="221" y="252"/>
                  <a:pt x="221" y="252"/>
                </a:cubicBezTo>
                <a:cubicBezTo>
                  <a:pt x="225" y="249"/>
                  <a:pt x="225" y="249"/>
                  <a:pt x="225" y="249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229" y="249"/>
                  <a:pt x="247" y="248"/>
                  <a:pt x="262" y="247"/>
                </a:cubicBezTo>
                <a:cubicBezTo>
                  <a:pt x="275" y="237"/>
                  <a:pt x="272" y="227"/>
                  <a:pt x="269" y="220"/>
                </a:cubicBezTo>
                <a:cubicBezTo>
                  <a:pt x="253" y="219"/>
                  <a:pt x="232" y="218"/>
                  <a:pt x="230" y="218"/>
                </a:cubicBezTo>
                <a:lnTo>
                  <a:pt x="228" y="2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34960" y="2666268"/>
            <a:ext cx="6870477" cy="29546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912495">
              <a:lnSpc>
                <a:spcPct val="12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请同学们在任意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开发环境中编写以下三行代码，保存为“学号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-hello.py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”并运行程序。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 lvl="1" defTabSz="912495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print('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请输入你的姓名：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')</a:t>
            </a:r>
          </a:p>
          <a:p>
            <a:pPr lvl="1" defTabSz="912495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name=input()</a:t>
            </a:r>
          </a:p>
          <a:p>
            <a:pPr lvl="1" defTabSz="912495">
              <a:lnSpc>
                <a:spcPct val="12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print('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你的名字是：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',name)</a:t>
            </a:r>
          </a:p>
          <a:p>
            <a:pPr defTabSz="912495">
              <a:lnSpc>
                <a:spcPct val="120000"/>
              </a:lnSpc>
              <a:spcBef>
                <a:spcPct val="20000"/>
              </a:spcBef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496629" y="4309612"/>
            <a:ext cx="2611247" cy="1984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4117687" y="836677"/>
            <a:ext cx="3746500" cy="1102995"/>
            <a:chOff x="6206" y="858"/>
            <a:chExt cx="5900" cy="1737"/>
          </a:xfrm>
        </p:grpSpPr>
        <p:sp>
          <p:nvSpPr>
            <p:cNvPr id="20" name="矩形 19"/>
            <p:cNvSpPr/>
            <p:nvPr/>
          </p:nvSpPr>
          <p:spPr>
            <a:xfrm>
              <a:off x="6206" y="858"/>
              <a:ext cx="5900" cy="1737"/>
            </a:xfrm>
            <a:prstGeom prst="rect">
              <a:avLst/>
            </a:prstGeom>
            <a:solidFill>
              <a:srgbClr val="648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943" y="954"/>
              <a:ext cx="466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作业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255" y="2087"/>
              <a:ext cx="4112" cy="3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87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131185" y="576952"/>
            <a:ext cx="6236335" cy="794385"/>
            <a:chOff x="6206" y="858"/>
            <a:chExt cx="9821" cy="1251"/>
          </a:xfrm>
        </p:grpSpPr>
        <p:sp>
          <p:nvSpPr>
            <p:cNvPr id="20" name="矩形 19"/>
            <p:cNvSpPr/>
            <p:nvPr/>
          </p:nvSpPr>
          <p:spPr>
            <a:xfrm>
              <a:off x="6206" y="858"/>
              <a:ext cx="9821" cy="1251"/>
            </a:xfrm>
            <a:prstGeom prst="rect">
              <a:avLst/>
            </a:prstGeom>
            <a:solidFill>
              <a:srgbClr val="648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88" y="939"/>
              <a:ext cx="8084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移动端</a:t>
              </a:r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Python</a:t>
              </a:r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编辑器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379" y="1849"/>
              <a:ext cx="689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310" y="1824265"/>
            <a:ext cx="2447548" cy="4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C:\Users\zx\Documents\Tencent Files\64572976\Image\C2C\9352A99ACF185D7146B9523677A4FAD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095" y="1716716"/>
            <a:ext cx="2283147" cy="45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6">
            <a:extLst>
              <a:ext uri="{FF2B5EF4-FFF2-40B4-BE49-F238E27FC236}">
                <a16:creationId xmlns:a16="http://schemas.microsoft.com/office/drawing/2014/main" id="{E303873F-D53A-425F-9230-9EA0C6C678FA}"/>
              </a:ext>
            </a:extLst>
          </p:cNvPr>
          <p:cNvSpPr txBox="1"/>
          <p:nvPr/>
        </p:nvSpPr>
        <p:spPr>
          <a:xfrm flipH="1">
            <a:off x="784532" y="1655506"/>
            <a:ext cx="343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苹果移动端：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python3ide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44330-3899-4B4F-A790-8777A3E0EE42}"/>
              </a:ext>
            </a:extLst>
          </p:cNvPr>
          <p:cNvCxnSpPr>
            <a:cxnSpLocks/>
          </p:cNvCxnSpPr>
          <p:nvPr/>
        </p:nvCxnSpPr>
        <p:spPr>
          <a:xfrm>
            <a:off x="6240209" y="1655506"/>
            <a:ext cx="0" cy="4688714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6">
            <a:extLst>
              <a:ext uri="{FF2B5EF4-FFF2-40B4-BE49-F238E27FC236}">
                <a16:creationId xmlns:a16="http://schemas.microsoft.com/office/drawing/2014/main" id="{E303873F-D53A-425F-9230-9EA0C6C678FA}"/>
              </a:ext>
            </a:extLst>
          </p:cNvPr>
          <p:cNvSpPr txBox="1"/>
          <p:nvPr/>
        </p:nvSpPr>
        <p:spPr>
          <a:xfrm flipH="1">
            <a:off x="6535090" y="1659038"/>
            <a:ext cx="343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安卓移动端：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1200"/>
              </a:spcBef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qpython3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85853" y="2477924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5" name="椭圆 4"/>
          <p:cNvSpPr/>
          <p:nvPr/>
        </p:nvSpPr>
        <p:spPr>
          <a:xfrm>
            <a:off x="2681864" y="2571068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585853" y="3450820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9" name="椭圆 8"/>
          <p:cNvSpPr/>
          <p:nvPr/>
        </p:nvSpPr>
        <p:spPr>
          <a:xfrm>
            <a:off x="2681864" y="3550900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10" name="TextBox 26"/>
          <p:cNvSpPr txBox="1"/>
          <p:nvPr/>
        </p:nvSpPr>
        <p:spPr>
          <a:xfrm>
            <a:off x="2681864" y="2633001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2681863" y="3594608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04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85853" y="444596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5" name="椭圆 14"/>
          <p:cNvSpPr/>
          <p:nvPr/>
        </p:nvSpPr>
        <p:spPr>
          <a:xfrm>
            <a:off x="2681864" y="4539105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585853" y="5373128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9" name="椭圆 18"/>
          <p:cNvSpPr/>
          <p:nvPr/>
        </p:nvSpPr>
        <p:spPr>
          <a:xfrm>
            <a:off x="2681864" y="5473208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20" name="TextBox 26"/>
          <p:cNvSpPr txBox="1"/>
          <p:nvPr/>
        </p:nvSpPr>
        <p:spPr>
          <a:xfrm>
            <a:off x="2681864" y="4601038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05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2681863" y="5516915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06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2" name="文本框 6"/>
          <p:cNvSpPr txBox="1"/>
          <p:nvPr/>
        </p:nvSpPr>
        <p:spPr>
          <a:xfrm>
            <a:off x="3604167" y="2470993"/>
            <a:ext cx="48276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的主要应用领域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3604167" y="5391149"/>
            <a:ext cx="5178511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的第三方库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6"/>
          <p:cNvSpPr txBox="1"/>
          <p:nvPr/>
        </p:nvSpPr>
        <p:spPr>
          <a:xfrm>
            <a:off x="3604167" y="3415435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的安装和配置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6"/>
          <p:cNvSpPr txBox="1"/>
          <p:nvPr/>
        </p:nvSpPr>
        <p:spPr>
          <a:xfrm>
            <a:off x="3604167" y="4421309"/>
            <a:ext cx="5125348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程序的编写方式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578096" y="572495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3" name="椭圆 32"/>
          <p:cNvSpPr/>
          <p:nvPr/>
        </p:nvSpPr>
        <p:spPr>
          <a:xfrm>
            <a:off x="2674107" y="665639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34" name="组合 33"/>
          <p:cNvGrpSpPr/>
          <p:nvPr/>
        </p:nvGrpSpPr>
        <p:grpSpPr>
          <a:xfrm>
            <a:off x="2578096" y="151999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7" name="椭圆 36"/>
          <p:cNvSpPr/>
          <p:nvPr/>
        </p:nvSpPr>
        <p:spPr>
          <a:xfrm>
            <a:off x="2674107" y="1620071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38" name="TextBox 26"/>
          <p:cNvSpPr txBox="1"/>
          <p:nvPr/>
        </p:nvSpPr>
        <p:spPr>
          <a:xfrm>
            <a:off x="2674107" y="727572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2674106" y="1663779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40" name="文本框 6"/>
          <p:cNvSpPr txBox="1"/>
          <p:nvPr/>
        </p:nvSpPr>
        <p:spPr>
          <a:xfrm>
            <a:off x="3583710" y="565564"/>
            <a:ext cx="39364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文本框 6"/>
          <p:cNvSpPr txBox="1"/>
          <p:nvPr/>
        </p:nvSpPr>
        <p:spPr>
          <a:xfrm>
            <a:off x="3583710" y="1484606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https://img0.baidu.com/it/u=2493197328,3770105629&amp;fm=26&amp;fmt=au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042" r="789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21458"/>
          <a:stretch/>
        </p:blipFill>
        <p:spPr bwMode="auto">
          <a:xfrm>
            <a:off x="8896978" y="3810342"/>
            <a:ext cx="3078544" cy="27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78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1" grpId="0"/>
      <p:bldP spid="15" grpId="0" animBg="1"/>
      <p:bldP spid="19" grpId="0" animBg="1"/>
      <p:bldP spid="20" grpId="0"/>
      <p:bldP spid="21" grpId="0"/>
      <p:bldP spid="33" grpId="0" animBg="1"/>
      <p:bldP spid="37" grpId="0" animBg="1"/>
      <p:bldP spid="38" grpId="0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91179" y="1837035"/>
            <a:ext cx="5529122" cy="707886"/>
            <a:chOff x="486669" y="1285026"/>
            <a:chExt cx="1747874" cy="2587467"/>
          </a:xfrm>
        </p:grpSpPr>
        <p:sp>
          <p:nvSpPr>
            <p:cNvPr id="19" name="文本框 4"/>
            <p:cNvSpPr txBox="1"/>
            <p:nvPr/>
          </p:nvSpPr>
          <p:spPr>
            <a:xfrm>
              <a:off x="486669" y="1285026"/>
              <a:ext cx="1747874" cy="258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Python</a:t>
              </a:r>
              <a:r>
                <a:rPr lang="zh-CN" altLang="en-US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的第三方库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782074" y="1505817"/>
              <a:ext cx="0" cy="410150"/>
            </a:xfrm>
            <a:prstGeom prst="line">
              <a:avLst/>
            </a:prstGeom>
            <a:ln>
              <a:solidFill>
                <a:srgbClr val="2A43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https://img0.baidu.com/it/u=2936318765,1752478232&amp;fm=26&amp;fmt=au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17" y="1065370"/>
            <a:ext cx="2222501" cy="22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4491179" y="2696174"/>
            <a:ext cx="4208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47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79424" y="731069"/>
            <a:ext cx="106124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语言有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标准库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第三方库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两类库：</a:t>
            </a:r>
            <a:endParaRPr lang="en-US" altLang="zh-CN" sz="3200" dirty="0">
              <a:solidFill>
                <a:srgbClr val="4978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标准库随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安装时一起被安装，用户可以随时使用；</a:t>
            </a:r>
            <a:endParaRPr lang="en-US" altLang="zh-CN" sz="3200" dirty="0">
              <a:solidFill>
                <a:srgbClr val="4978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第三方库需要单独安装，然后才能使用。</a:t>
            </a:r>
            <a:endParaRPr lang="en-US" altLang="zh-CN" sz="3200" dirty="0">
              <a:solidFill>
                <a:srgbClr val="4978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最常用且最高效的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第三方库安装方式：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工具。注意，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是在命令行（</a:t>
            </a:r>
            <a:r>
              <a:rPr lang="en-US" altLang="zh-CN" sz="3200" dirty="0" err="1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）下运行的工具。</a:t>
            </a:r>
          </a:p>
        </p:txBody>
      </p:sp>
    </p:spTree>
    <p:extLst>
      <p:ext uri="{BB962C8B-B14F-4D97-AF65-F5344CB8AC3E}">
        <p14:creationId xmlns:p14="http://schemas.microsoft.com/office/powerpoint/2010/main" val="3088510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82834" y="350069"/>
            <a:ext cx="1061247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 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第三方库：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11224"/>
              </p:ext>
            </p:extLst>
          </p:nvPr>
        </p:nvGraphicFramePr>
        <p:xfrm>
          <a:off x="831271" y="1274508"/>
          <a:ext cx="10515600" cy="4754880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2084192">
                  <a:extLst>
                    <a:ext uri="{9D8B030D-6E8A-4147-A177-3AD203B41FA5}">
                      <a16:colId xmlns:a16="http://schemas.microsoft.com/office/drawing/2014/main" val="1221183339"/>
                    </a:ext>
                  </a:extLst>
                </a:gridCol>
                <a:gridCol w="8431408">
                  <a:extLst>
                    <a:ext uri="{9D8B030D-6E8A-4147-A177-3AD203B41FA5}">
                      <a16:colId xmlns:a16="http://schemas.microsoft.com/office/drawing/2014/main" val="34831730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库名称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库用途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1551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Django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开源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框架，鼓励快速开发，并遵循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设计，比较好用，开发周期短</a:t>
                      </a:r>
                      <a:endParaRPr lang="zh-CN" sz="2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webpy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一个小巧灵活的</a:t>
                      </a:r>
                      <a:r>
                        <a:rPr 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框架</a:t>
                      </a:r>
                      <a:r>
                        <a:rPr 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虽然简单，但是功能强大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9237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</a:t>
                      </a:r>
                      <a:r>
                        <a:rPr 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实现的类</a:t>
                      </a:r>
                      <a:r>
                        <a:rPr lang="en-US" sz="2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matlab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的第三方库，用于绘制一些高质量的数学二维图形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2582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SciPy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基于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MATLAB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实现，旨在提供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MATLAB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的所有功能</a:t>
                      </a:r>
                      <a:endParaRPr lang="zh-CN" sz="2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基于</a:t>
                      </a:r>
                      <a:r>
                        <a:rPr 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的科学计算第三方库，提供了矩阵、线性代数、傅立叶变换等解决方案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3179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PyGtk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基于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程序开发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GTK+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库</a:t>
                      </a:r>
                      <a:endParaRPr lang="zh-CN" sz="2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PyQt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altLang="zh-CN" sz="2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Qt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开发库</a:t>
                      </a:r>
                      <a:endParaRPr lang="zh-CN" sz="2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WxPython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下的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编程框架，与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MFC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架构相似</a:t>
                      </a:r>
                      <a:endParaRPr lang="zh-CN" sz="2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BeautifulSoup4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基于</a:t>
                      </a:r>
                      <a:r>
                        <a:rPr 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HTML/XML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解析器</a:t>
                      </a:r>
                      <a:r>
                        <a:rPr 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简单易用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6936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929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82834" y="350069"/>
            <a:ext cx="1061247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 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第三方库：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182811"/>
              </p:ext>
            </p:extLst>
          </p:nvPr>
        </p:nvGraphicFramePr>
        <p:xfrm>
          <a:off x="831271" y="1274508"/>
          <a:ext cx="10515600" cy="3657600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2084192">
                  <a:extLst>
                    <a:ext uri="{9D8B030D-6E8A-4147-A177-3AD203B41FA5}">
                      <a16:colId xmlns:a16="http://schemas.microsoft.com/office/drawing/2014/main" val="1221183339"/>
                    </a:ext>
                  </a:extLst>
                </a:gridCol>
                <a:gridCol w="8431408">
                  <a:extLst>
                    <a:ext uri="{9D8B030D-6E8A-4147-A177-3AD203B41FA5}">
                      <a16:colId xmlns:a16="http://schemas.microsoft.com/office/drawing/2014/main" val="34831730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库名称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库用途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1551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Pillow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基于</a:t>
                      </a:r>
                      <a:r>
                        <a:rPr 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的图像处理库，功能强大，对图形文件的格式支持广泛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0644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MySQLdb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用于连接</a:t>
                      </a:r>
                      <a:r>
                        <a:rPr lang="en-US" sz="2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MySOL</a:t>
                      </a:r>
                      <a:r>
                        <a:rPr 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4018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pymssql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连接</a:t>
                      </a:r>
                      <a:r>
                        <a:rPr lang="en-US" sz="2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sqlserver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7162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Pygame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基于</a:t>
                      </a:r>
                      <a:r>
                        <a:rPr 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的多媒体开发和游戏软件开发模块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581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Py2exe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脚本转换为</a:t>
                      </a: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上可以独立运行的可执行程序</a:t>
                      </a:r>
                      <a:endParaRPr lang="zh-CN" sz="2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400" b="1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pefile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 PE </a:t>
                      </a:r>
                      <a:r>
                        <a:rPr lang="zh-CN" alt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文件解析器</a:t>
                      </a:r>
                      <a:endParaRPr lang="zh-CN" sz="2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pandas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Pandas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是分析结构化数据的工具集，建立在</a:t>
                      </a:r>
                      <a:r>
                        <a:rPr lang="en-US" sz="24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之上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2428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jieba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中文分词第三方库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153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835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57224" y="758213"/>
            <a:ext cx="106124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例如：安装</a:t>
            </a:r>
            <a:r>
              <a:rPr lang="en-US" altLang="zh-CN" sz="3200" dirty="0" err="1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工具默认从网络上下载</a:t>
            </a:r>
            <a:r>
              <a:rPr lang="en-US" altLang="zh-CN" sz="3200" dirty="0" err="1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Pvgame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库安装文件并自动装到系统中。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D:&gt;pip install </a:t>
            </a:r>
            <a:r>
              <a:rPr lang="en-US" altLang="zh-CN" sz="3200" dirty="0" err="1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pygame</a:t>
            </a:r>
            <a:endParaRPr lang="en-US" altLang="zh-CN" sz="3200" dirty="0">
              <a:solidFill>
                <a:srgbClr val="FFB3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用户还可以通过 </a:t>
            </a: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子命令列出当前系统中已经安装的第三方库，例如：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D:&gt;pip list</a:t>
            </a:r>
          </a:p>
        </p:txBody>
      </p:sp>
    </p:spTree>
    <p:extLst>
      <p:ext uri="{BB962C8B-B14F-4D97-AF65-F5344CB8AC3E}">
        <p14:creationId xmlns:p14="http://schemas.microsoft.com/office/powerpoint/2010/main" val="1640064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6" y="152096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5" y="255271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911425" y="2468894"/>
            <a:ext cx="3627559" cy="2269125"/>
            <a:chOff x="857224" y="1876434"/>
            <a:chExt cx="3519051" cy="2124076"/>
          </a:xfrm>
        </p:grpSpPr>
        <p:grpSp>
          <p:nvGrpSpPr>
            <p:cNvPr id="29" name="Group 7"/>
            <p:cNvGrpSpPr/>
            <p:nvPr/>
          </p:nvGrpSpPr>
          <p:grpSpPr>
            <a:xfrm>
              <a:off x="857224" y="1876434"/>
              <a:ext cx="3519051" cy="2124076"/>
              <a:chOff x="4901105" y="2090748"/>
              <a:chExt cx="3519051" cy="2124076"/>
            </a:xfrm>
          </p:grpSpPr>
          <p:pic>
            <p:nvPicPr>
              <p:cNvPr id="31" name="Picture 53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901105" y="2090748"/>
                <a:ext cx="3519051" cy="21240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Rectangle 9"/>
              <p:cNvSpPr/>
              <p:nvPr/>
            </p:nvSpPr>
            <p:spPr>
              <a:xfrm>
                <a:off x="5330923" y="2195514"/>
                <a:ext cx="2675358" cy="1674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/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63" r="811" b="6467"/>
            <a:stretch>
              <a:fillRect/>
            </a:stretch>
          </p:blipFill>
          <p:spPr>
            <a:xfrm>
              <a:off x="1287042" y="1981200"/>
              <a:ext cx="2675358" cy="1713148"/>
            </a:xfrm>
            <a:custGeom>
              <a:avLst/>
              <a:gdLst>
                <a:gd name="connsiteX0" fmla="*/ 0 w 6715140"/>
                <a:gd name="connsiteY0" fmla="*/ 0 h 3214710"/>
                <a:gd name="connsiteX1" fmla="*/ 6715140 w 6715140"/>
                <a:gd name="connsiteY1" fmla="*/ 0 h 3214710"/>
                <a:gd name="connsiteX2" fmla="*/ 6715140 w 6715140"/>
                <a:gd name="connsiteY2" fmla="*/ 3214710 h 3214710"/>
                <a:gd name="connsiteX3" fmla="*/ 0 w 6715140"/>
                <a:gd name="connsiteY3" fmla="*/ 3214710 h 321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40" h="3214710">
                  <a:moveTo>
                    <a:pt x="0" y="0"/>
                  </a:moveTo>
                  <a:lnTo>
                    <a:pt x="6715140" y="0"/>
                  </a:lnTo>
                  <a:lnTo>
                    <a:pt x="6715140" y="3214710"/>
                  </a:lnTo>
                  <a:lnTo>
                    <a:pt x="0" y="3214710"/>
                  </a:lnTo>
                  <a:close/>
                </a:path>
              </a:pathLst>
            </a:custGeom>
          </p:spPr>
        </p:pic>
      </p:grpSp>
      <p:sp>
        <p:nvSpPr>
          <p:cNvPr id="33" name="矩形 30"/>
          <p:cNvSpPr>
            <a:spLocks noChangeArrowheads="1"/>
          </p:cNvSpPr>
          <p:nvPr/>
        </p:nvSpPr>
        <p:spPr bwMode="auto">
          <a:xfrm>
            <a:off x="912279" y="579558"/>
            <a:ext cx="2430129" cy="82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8375" tIns="39187" rIns="78375" bIns="39187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章节总结：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4922653" y="2477924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8" name="椭圆 37"/>
          <p:cNvSpPr/>
          <p:nvPr/>
        </p:nvSpPr>
        <p:spPr>
          <a:xfrm>
            <a:off x="5018664" y="2571068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39" name="组合 38"/>
          <p:cNvGrpSpPr/>
          <p:nvPr/>
        </p:nvGrpSpPr>
        <p:grpSpPr>
          <a:xfrm>
            <a:off x="4922653" y="3450820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56" name="椭圆 55"/>
          <p:cNvSpPr/>
          <p:nvPr/>
        </p:nvSpPr>
        <p:spPr>
          <a:xfrm>
            <a:off x="5018664" y="3550900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57" name="TextBox 26"/>
          <p:cNvSpPr txBox="1"/>
          <p:nvPr/>
        </p:nvSpPr>
        <p:spPr>
          <a:xfrm>
            <a:off x="5018664" y="2633001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58" name="TextBox 27"/>
          <p:cNvSpPr txBox="1"/>
          <p:nvPr/>
        </p:nvSpPr>
        <p:spPr>
          <a:xfrm>
            <a:off x="5018663" y="3594608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922653" y="444596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60" name="同心圆 59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62" name="椭圆 61"/>
          <p:cNvSpPr/>
          <p:nvPr/>
        </p:nvSpPr>
        <p:spPr>
          <a:xfrm>
            <a:off x="5018664" y="4539105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63" name="组合 62"/>
          <p:cNvGrpSpPr/>
          <p:nvPr/>
        </p:nvGrpSpPr>
        <p:grpSpPr>
          <a:xfrm>
            <a:off x="4922653" y="5373128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66" name="椭圆 65"/>
          <p:cNvSpPr/>
          <p:nvPr/>
        </p:nvSpPr>
        <p:spPr>
          <a:xfrm>
            <a:off x="5018664" y="5473208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67" name="TextBox 26"/>
          <p:cNvSpPr txBox="1"/>
          <p:nvPr/>
        </p:nvSpPr>
        <p:spPr>
          <a:xfrm>
            <a:off x="5018664" y="4601038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68" name="TextBox 27"/>
          <p:cNvSpPr txBox="1"/>
          <p:nvPr/>
        </p:nvSpPr>
        <p:spPr>
          <a:xfrm>
            <a:off x="5018663" y="5516915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04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69" name="文本框 6"/>
          <p:cNvSpPr txBox="1"/>
          <p:nvPr/>
        </p:nvSpPr>
        <p:spPr>
          <a:xfrm>
            <a:off x="5940967" y="2470993"/>
            <a:ext cx="48276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的主要应用领域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文本框 6"/>
          <p:cNvSpPr txBox="1"/>
          <p:nvPr/>
        </p:nvSpPr>
        <p:spPr>
          <a:xfrm>
            <a:off x="5940967" y="5391149"/>
            <a:ext cx="5178511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的第三方库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文本框 6"/>
          <p:cNvSpPr txBox="1"/>
          <p:nvPr/>
        </p:nvSpPr>
        <p:spPr>
          <a:xfrm>
            <a:off x="5940967" y="3415435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的安装和配置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文本框 6"/>
          <p:cNvSpPr txBox="1"/>
          <p:nvPr/>
        </p:nvSpPr>
        <p:spPr>
          <a:xfrm>
            <a:off x="5940967" y="4421309"/>
            <a:ext cx="5125348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程序的编写方式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4914896" y="572495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76" name="椭圆 75"/>
          <p:cNvSpPr/>
          <p:nvPr/>
        </p:nvSpPr>
        <p:spPr>
          <a:xfrm>
            <a:off x="5010907" y="665639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77" name="组合 76"/>
          <p:cNvGrpSpPr/>
          <p:nvPr/>
        </p:nvGrpSpPr>
        <p:grpSpPr>
          <a:xfrm>
            <a:off x="4914896" y="151999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80" name="椭圆 79"/>
          <p:cNvSpPr/>
          <p:nvPr/>
        </p:nvSpPr>
        <p:spPr>
          <a:xfrm>
            <a:off x="5010907" y="1620071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81" name="TextBox 26"/>
          <p:cNvSpPr txBox="1"/>
          <p:nvPr/>
        </p:nvSpPr>
        <p:spPr>
          <a:xfrm>
            <a:off x="5010907" y="727572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82" name="TextBox 27"/>
          <p:cNvSpPr txBox="1"/>
          <p:nvPr/>
        </p:nvSpPr>
        <p:spPr>
          <a:xfrm>
            <a:off x="5010906" y="1663779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83" name="文本框 6"/>
          <p:cNvSpPr txBox="1"/>
          <p:nvPr/>
        </p:nvSpPr>
        <p:spPr>
          <a:xfrm>
            <a:off x="5920510" y="565564"/>
            <a:ext cx="39364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文本框 6"/>
          <p:cNvSpPr txBox="1"/>
          <p:nvPr/>
        </p:nvSpPr>
        <p:spPr>
          <a:xfrm>
            <a:off x="5920510" y="1484606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229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 animBg="1"/>
      <p:bldP spid="56" grpId="0" animBg="1"/>
      <p:bldP spid="57" grpId="0"/>
      <p:bldP spid="58" grpId="0"/>
      <p:bldP spid="62" grpId="0" animBg="1"/>
      <p:bldP spid="66" grpId="0" animBg="1"/>
      <p:bldP spid="67" grpId="0"/>
      <p:bldP spid="68" grpId="0"/>
      <p:bldP spid="76" grpId="0" animBg="1"/>
      <p:bldP spid="80" grpId="0" animBg="1"/>
      <p:bldP spid="81" grpId="0"/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85853" y="2477924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5" name="椭圆 4"/>
          <p:cNvSpPr/>
          <p:nvPr/>
        </p:nvSpPr>
        <p:spPr>
          <a:xfrm>
            <a:off x="2681864" y="2571068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585853" y="3450820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9" name="椭圆 8"/>
          <p:cNvSpPr/>
          <p:nvPr/>
        </p:nvSpPr>
        <p:spPr>
          <a:xfrm>
            <a:off x="2681864" y="3550900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10" name="TextBox 26"/>
          <p:cNvSpPr txBox="1"/>
          <p:nvPr/>
        </p:nvSpPr>
        <p:spPr>
          <a:xfrm>
            <a:off x="2681864" y="2633001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2681863" y="3594608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04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85853" y="444596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5" name="椭圆 14"/>
          <p:cNvSpPr/>
          <p:nvPr/>
        </p:nvSpPr>
        <p:spPr>
          <a:xfrm>
            <a:off x="2681864" y="4539105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585853" y="5373128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9" name="椭圆 18"/>
          <p:cNvSpPr/>
          <p:nvPr/>
        </p:nvSpPr>
        <p:spPr>
          <a:xfrm>
            <a:off x="2681864" y="5473208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20" name="TextBox 26"/>
          <p:cNvSpPr txBox="1"/>
          <p:nvPr/>
        </p:nvSpPr>
        <p:spPr>
          <a:xfrm>
            <a:off x="2681864" y="4601038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05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2681863" y="5516915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06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2" name="文本框 6"/>
          <p:cNvSpPr txBox="1"/>
          <p:nvPr/>
        </p:nvSpPr>
        <p:spPr>
          <a:xfrm>
            <a:off x="3604167" y="2470993"/>
            <a:ext cx="48276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的主要应用领域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3604167" y="5391149"/>
            <a:ext cx="5178511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的第三方库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6"/>
          <p:cNvSpPr txBox="1"/>
          <p:nvPr/>
        </p:nvSpPr>
        <p:spPr>
          <a:xfrm>
            <a:off x="3604167" y="3415435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的安装和配置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6"/>
          <p:cNvSpPr txBox="1"/>
          <p:nvPr/>
        </p:nvSpPr>
        <p:spPr>
          <a:xfrm>
            <a:off x="3604167" y="4421309"/>
            <a:ext cx="5125348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程序的编写方式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578096" y="572495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3" name="椭圆 32"/>
          <p:cNvSpPr/>
          <p:nvPr/>
        </p:nvSpPr>
        <p:spPr>
          <a:xfrm>
            <a:off x="2674107" y="665639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34" name="组合 33"/>
          <p:cNvGrpSpPr/>
          <p:nvPr/>
        </p:nvGrpSpPr>
        <p:grpSpPr>
          <a:xfrm>
            <a:off x="2578096" y="151999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7" name="椭圆 36"/>
          <p:cNvSpPr/>
          <p:nvPr/>
        </p:nvSpPr>
        <p:spPr>
          <a:xfrm>
            <a:off x="2674107" y="1620071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38" name="TextBox 26"/>
          <p:cNvSpPr txBox="1"/>
          <p:nvPr/>
        </p:nvSpPr>
        <p:spPr>
          <a:xfrm>
            <a:off x="2674107" y="727572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2674106" y="1663779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40" name="文本框 6"/>
          <p:cNvSpPr txBox="1"/>
          <p:nvPr/>
        </p:nvSpPr>
        <p:spPr>
          <a:xfrm>
            <a:off x="3583710" y="565564"/>
            <a:ext cx="39364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文本框 6"/>
          <p:cNvSpPr txBox="1"/>
          <p:nvPr/>
        </p:nvSpPr>
        <p:spPr>
          <a:xfrm>
            <a:off x="3583710" y="1484606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https://img0.baidu.com/it/u=2493197328,3770105629&amp;fm=26&amp;fmt=au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042" r="789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21458"/>
          <a:stretch/>
        </p:blipFill>
        <p:spPr bwMode="auto">
          <a:xfrm>
            <a:off x="8896978" y="3810342"/>
            <a:ext cx="3078544" cy="27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0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1" grpId="0"/>
      <p:bldP spid="15" grpId="0" animBg="1"/>
      <p:bldP spid="19" grpId="0" animBg="1"/>
      <p:bldP spid="20" grpId="0"/>
      <p:bldP spid="21" grpId="0"/>
      <p:bldP spid="33" grpId="0" animBg="1"/>
      <p:bldP spid="37" grpId="0" animBg="1"/>
      <p:bldP spid="38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33856" y="1430019"/>
            <a:ext cx="103144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en-US" altLang="zh-CN" sz="2400" dirty="0"/>
              <a:t>Python </a:t>
            </a:r>
            <a:r>
              <a:rPr lang="zh-CN" altLang="en-US" sz="2400" dirty="0"/>
              <a:t>是一种简单易学、面向对象、解释型的计算机程序设计语言，由吉多</a:t>
            </a:r>
            <a:r>
              <a:rPr lang="en-US" altLang="zh-CN" sz="2400" dirty="0"/>
              <a:t>·</a:t>
            </a:r>
            <a:r>
              <a:rPr lang="zh-CN" altLang="en-US" sz="2400" dirty="0"/>
              <a:t>范</a:t>
            </a:r>
            <a:r>
              <a:rPr lang="en-US" altLang="zh-CN" sz="2400" dirty="0"/>
              <a:t>·</a:t>
            </a:r>
            <a:r>
              <a:rPr lang="zh-CN" altLang="en-US" sz="2400" dirty="0"/>
              <a:t>罗苏姆于</a:t>
            </a:r>
            <a:r>
              <a:rPr lang="en-US" altLang="zh-CN" sz="2400" dirty="0"/>
              <a:t>1991 </a:t>
            </a:r>
            <a:r>
              <a:rPr lang="zh-CN" altLang="en-US" sz="2400" dirty="0"/>
              <a:t>年开发完成。它提供了非常完善的基础代码库，大大加快了项目开发速度，缩短了开发周期。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Python </a:t>
            </a:r>
            <a:r>
              <a:rPr lang="zh-CN" altLang="en-US" sz="2400" dirty="0"/>
              <a:t>具有解释执行、面向对象、开源、易用、可读性强和可扩展等特点。其应用非常广泛，包括</a:t>
            </a:r>
            <a:r>
              <a:rPr lang="en-US" altLang="zh-CN" sz="2400" dirty="0"/>
              <a:t>Web </a:t>
            </a:r>
            <a:r>
              <a:rPr lang="zh-CN" altLang="en-US" sz="2400" dirty="0"/>
              <a:t>开发、网络编程、科学计算与数据可视化、数据库应用、多媒体开发和电子游戏应用等。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en-US" altLang="zh-CN" sz="2400" dirty="0"/>
              <a:t>Python </a:t>
            </a:r>
            <a:r>
              <a:rPr lang="zh-CN" altLang="en-US" sz="2400" dirty="0"/>
              <a:t>的编程方式分为交互式编程、文件式编程。交互式编程是逐行输入，逐行运行。文件式编程需要输入整个程序。</a:t>
            </a:r>
            <a:endParaRPr lang="en-US" altLang="zh-CN" sz="2400" dirty="0">
              <a:sym typeface="+mn-ea"/>
            </a:endParaRPr>
          </a:p>
        </p:txBody>
      </p:sp>
      <p:sp>
        <p:nvSpPr>
          <p:cNvPr id="9" name="矩形 30"/>
          <p:cNvSpPr>
            <a:spLocks noChangeArrowheads="1"/>
          </p:cNvSpPr>
          <p:nvPr/>
        </p:nvSpPr>
        <p:spPr bwMode="auto">
          <a:xfrm>
            <a:off x="912279" y="579558"/>
            <a:ext cx="2430129" cy="82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8375" tIns="39187" rIns="78375" bIns="39187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章节总结：</a:t>
            </a:r>
          </a:p>
        </p:txBody>
      </p:sp>
    </p:spTree>
    <p:extLst>
      <p:ext uri="{BB962C8B-B14F-4D97-AF65-F5344CB8AC3E}">
        <p14:creationId xmlns:p14="http://schemas.microsoft.com/office/powerpoint/2010/main" val="3916440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765" y="2072705"/>
            <a:ext cx="87688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、关于</a:t>
            </a:r>
            <a:r>
              <a:rPr lang="en-US" altLang="zh-CN" sz="2400" dirty="0"/>
              <a:t>python</a:t>
            </a:r>
            <a:r>
              <a:rPr lang="zh-CN" altLang="en-US" sz="2400" dirty="0"/>
              <a:t>语言的特点，以下选项中描述错误的是：</a:t>
            </a:r>
          </a:p>
          <a:p>
            <a:r>
              <a:rPr lang="en-US" altLang="zh-CN" sz="2400" dirty="0"/>
              <a:t>A Python</a:t>
            </a:r>
            <a:r>
              <a:rPr lang="zh-CN" altLang="en-US" sz="2400" dirty="0"/>
              <a:t>语言是脚本语言</a:t>
            </a:r>
            <a:endParaRPr lang="en-US" altLang="zh-CN" sz="2400" dirty="0"/>
          </a:p>
          <a:p>
            <a:r>
              <a:rPr lang="en-US" altLang="zh-CN" sz="2400" dirty="0"/>
              <a:t>B </a:t>
            </a:r>
            <a:r>
              <a:rPr lang="en-US" altLang="zh-CN" sz="2400" dirty="0">
                <a:sym typeface="+mn-ea"/>
              </a:rPr>
              <a:t>Python</a:t>
            </a:r>
            <a:r>
              <a:rPr lang="zh-CN" altLang="en-US" sz="2400" dirty="0">
                <a:sym typeface="+mn-ea"/>
              </a:rPr>
              <a:t>语言是非开源语言</a:t>
            </a:r>
            <a:endParaRPr lang="en-US" altLang="zh-CN" sz="2400" dirty="0"/>
          </a:p>
          <a:p>
            <a:r>
              <a:rPr lang="en-US" altLang="zh-CN" sz="2400" dirty="0"/>
              <a:t>C </a:t>
            </a:r>
            <a:r>
              <a:rPr lang="en-US" altLang="zh-CN" sz="2400" dirty="0">
                <a:sym typeface="+mn-ea"/>
              </a:rPr>
              <a:t>Python</a:t>
            </a:r>
            <a:r>
              <a:rPr lang="zh-CN" altLang="en-US" sz="2400" dirty="0">
                <a:sym typeface="+mn-ea"/>
              </a:rPr>
              <a:t>语言是跨平台语言</a:t>
            </a:r>
            <a:endParaRPr lang="en-US" altLang="zh-CN" sz="2400" dirty="0"/>
          </a:p>
          <a:p>
            <a:r>
              <a:rPr lang="en-US" altLang="zh-CN" sz="2400" dirty="0"/>
              <a:t>D </a:t>
            </a:r>
            <a:r>
              <a:rPr lang="en-US" altLang="zh-CN" sz="2400" dirty="0">
                <a:sym typeface="+mn-ea"/>
              </a:rPr>
              <a:t>Python</a:t>
            </a:r>
            <a:r>
              <a:rPr lang="zh-CN" altLang="en-US" sz="2400" dirty="0">
                <a:sym typeface="+mn-ea"/>
              </a:rPr>
              <a:t>语言是多模型语言</a:t>
            </a:r>
          </a:p>
          <a:p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Python</a:t>
            </a:r>
            <a:r>
              <a:rPr lang="zh-CN" altLang="en-US" sz="2400" dirty="0"/>
              <a:t>语言的主网站网址是</a:t>
            </a:r>
          </a:p>
          <a:p>
            <a:r>
              <a:rPr lang="en-US" altLang="zh-CN" sz="2400" dirty="0"/>
              <a:t>A https://www.python.org/</a:t>
            </a:r>
          </a:p>
          <a:p>
            <a:r>
              <a:rPr lang="en-US" altLang="zh-CN" sz="2400" dirty="0"/>
              <a:t>B </a:t>
            </a:r>
            <a:r>
              <a:rPr lang="en-US" altLang="zh-CN" sz="2400" dirty="0">
                <a:sym typeface="+mn-ea"/>
              </a:rPr>
              <a:t>https://www.python123.io/</a:t>
            </a:r>
            <a:endParaRPr lang="en-US" altLang="zh-CN" sz="2400" dirty="0"/>
          </a:p>
          <a:p>
            <a:r>
              <a:rPr lang="en-US" altLang="zh-CN" sz="2400" dirty="0"/>
              <a:t>C </a:t>
            </a:r>
            <a:r>
              <a:rPr lang="en-US" altLang="zh-CN" sz="2400" dirty="0">
                <a:sym typeface="+mn-ea"/>
              </a:rPr>
              <a:t>https://pypi.python.org/pypi</a:t>
            </a:r>
            <a:endParaRPr lang="en-US" altLang="zh-CN" sz="2400" dirty="0"/>
          </a:p>
          <a:p>
            <a:r>
              <a:rPr lang="en-US" altLang="zh-CN" sz="2400" dirty="0"/>
              <a:t>D </a:t>
            </a:r>
            <a:r>
              <a:rPr lang="en-US" altLang="zh-CN" sz="2400" dirty="0">
                <a:sym typeface="+mn-ea"/>
              </a:rPr>
              <a:t>https://www.python123.org/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041775" y="386629"/>
            <a:ext cx="3746500" cy="1102995"/>
            <a:chOff x="6206" y="858"/>
            <a:chExt cx="5900" cy="1737"/>
          </a:xfrm>
        </p:grpSpPr>
        <p:sp>
          <p:nvSpPr>
            <p:cNvPr id="12" name="矩形 11"/>
            <p:cNvSpPr/>
            <p:nvPr/>
          </p:nvSpPr>
          <p:spPr>
            <a:xfrm>
              <a:off x="6206" y="858"/>
              <a:ext cx="5900" cy="1737"/>
            </a:xfrm>
            <a:prstGeom prst="rect">
              <a:avLst/>
            </a:prstGeom>
            <a:solidFill>
              <a:srgbClr val="648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20"/>
            <p:cNvSpPr txBox="1"/>
            <p:nvPr/>
          </p:nvSpPr>
          <p:spPr>
            <a:xfrm>
              <a:off x="6788" y="939"/>
              <a:ext cx="466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课堂练习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7379" y="2087"/>
              <a:ext cx="4112" cy="3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71"/>
          <p:cNvSpPr/>
          <p:nvPr/>
        </p:nvSpPr>
        <p:spPr bwMode="auto">
          <a:xfrm>
            <a:off x="2381931" y="2182834"/>
            <a:ext cx="451147" cy="433101"/>
          </a:xfrm>
          <a:custGeom>
            <a:avLst/>
            <a:gdLst>
              <a:gd name="T0" fmla="*/ 228 w 308"/>
              <a:gd name="T1" fmla="*/ 218 h 296"/>
              <a:gd name="T2" fmla="*/ 224 w 308"/>
              <a:gd name="T3" fmla="*/ 215 h 296"/>
              <a:gd name="T4" fmla="*/ 228 w 308"/>
              <a:gd name="T5" fmla="*/ 212 h 296"/>
              <a:gd name="T6" fmla="*/ 230 w 308"/>
              <a:gd name="T7" fmla="*/ 212 h 296"/>
              <a:gd name="T8" fmla="*/ 278 w 308"/>
              <a:gd name="T9" fmla="*/ 209 h 296"/>
              <a:gd name="T10" fmla="*/ 288 w 308"/>
              <a:gd name="T11" fmla="*/ 176 h 296"/>
              <a:gd name="T12" fmla="*/ 284 w 308"/>
              <a:gd name="T13" fmla="*/ 176 h 296"/>
              <a:gd name="T14" fmla="*/ 283 w 308"/>
              <a:gd name="T15" fmla="*/ 176 h 296"/>
              <a:gd name="T16" fmla="*/ 283 w 308"/>
              <a:gd name="T17" fmla="*/ 176 h 296"/>
              <a:gd name="T18" fmla="*/ 229 w 308"/>
              <a:gd name="T19" fmla="*/ 174 h 296"/>
              <a:gd name="T20" fmla="*/ 226 w 308"/>
              <a:gd name="T21" fmla="*/ 174 h 296"/>
              <a:gd name="T22" fmla="*/ 222 w 308"/>
              <a:gd name="T23" fmla="*/ 171 h 296"/>
              <a:gd name="T24" fmla="*/ 226 w 308"/>
              <a:gd name="T25" fmla="*/ 168 h 296"/>
              <a:gd name="T26" fmla="*/ 228 w 308"/>
              <a:gd name="T27" fmla="*/ 168 h 296"/>
              <a:gd name="T28" fmla="*/ 284 w 308"/>
              <a:gd name="T29" fmla="*/ 164 h 296"/>
              <a:gd name="T30" fmla="*/ 292 w 308"/>
              <a:gd name="T31" fmla="*/ 164 h 296"/>
              <a:gd name="T32" fmla="*/ 292 w 308"/>
              <a:gd name="T33" fmla="*/ 164 h 296"/>
              <a:gd name="T34" fmla="*/ 296 w 308"/>
              <a:gd name="T35" fmla="*/ 133 h 296"/>
              <a:gd name="T36" fmla="*/ 214 w 308"/>
              <a:gd name="T37" fmla="*/ 124 h 296"/>
              <a:gd name="T38" fmla="*/ 213 w 308"/>
              <a:gd name="T39" fmla="*/ 124 h 296"/>
              <a:gd name="T40" fmla="*/ 212 w 308"/>
              <a:gd name="T41" fmla="*/ 124 h 296"/>
              <a:gd name="T42" fmla="*/ 217 w 308"/>
              <a:gd name="T43" fmla="*/ 124 h 296"/>
              <a:gd name="T44" fmla="*/ 206 w 308"/>
              <a:gd name="T45" fmla="*/ 124 h 296"/>
              <a:gd name="T46" fmla="*/ 165 w 308"/>
              <a:gd name="T47" fmla="*/ 123 h 296"/>
              <a:gd name="T48" fmla="*/ 165 w 308"/>
              <a:gd name="T49" fmla="*/ 123 h 296"/>
              <a:gd name="T50" fmla="*/ 160 w 308"/>
              <a:gd name="T51" fmla="*/ 121 h 296"/>
              <a:gd name="T52" fmla="*/ 165 w 308"/>
              <a:gd name="T53" fmla="*/ 120 h 296"/>
              <a:gd name="T54" fmla="*/ 165 w 308"/>
              <a:gd name="T55" fmla="*/ 120 h 296"/>
              <a:gd name="T56" fmla="*/ 179 w 308"/>
              <a:gd name="T57" fmla="*/ 119 h 296"/>
              <a:gd name="T58" fmla="*/ 192 w 308"/>
              <a:gd name="T59" fmla="*/ 58 h 296"/>
              <a:gd name="T60" fmla="*/ 178 w 308"/>
              <a:gd name="T61" fmla="*/ 0 h 296"/>
              <a:gd name="T62" fmla="*/ 101 w 308"/>
              <a:gd name="T63" fmla="*/ 126 h 296"/>
              <a:gd name="T64" fmla="*/ 58 w 308"/>
              <a:gd name="T65" fmla="*/ 146 h 296"/>
              <a:gd name="T66" fmla="*/ 53 w 308"/>
              <a:gd name="T67" fmla="*/ 275 h 296"/>
              <a:gd name="T68" fmla="*/ 99 w 308"/>
              <a:gd name="T69" fmla="*/ 275 h 296"/>
              <a:gd name="T70" fmla="*/ 232 w 308"/>
              <a:gd name="T71" fmla="*/ 286 h 296"/>
              <a:gd name="T72" fmla="*/ 255 w 308"/>
              <a:gd name="T73" fmla="*/ 256 h 296"/>
              <a:gd name="T74" fmla="*/ 227 w 308"/>
              <a:gd name="T75" fmla="*/ 255 h 296"/>
              <a:gd name="T76" fmla="*/ 225 w 308"/>
              <a:gd name="T77" fmla="*/ 255 h 296"/>
              <a:gd name="T78" fmla="*/ 221 w 308"/>
              <a:gd name="T79" fmla="*/ 252 h 296"/>
              <a:gd name="T80" fmla="*/ 225 w 308"/>
              <a:gd name="T81" fmla="*/ 249 h 296"/>
              <a:gd name="T82" fmla="*/ 227 w 308"/>
              <a:gd name="T83" fmla="*/ 249 h 296"/>
              <a:gd name="T84" fmla="*/ 262 w 308"/>
              <a:gd name="T85" fmla="*/ 247 h 296"/>
              <a:gd name="T86" fmla="*/ 269 w 308"/>
              <a:gd name="T87" fmla="*/ 220 h 296"/>
              <a:gd name="T88" fmla="*/ 230 w 308"/>
              <a:gd name="T89" fmla="*/ 218 h 296"/>
              <a:gd name="T90" fmla="*/ 228 w 308"/>
              <a:gd name="T91" fmla="*/ 21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228" y="218"/>
                </a:moveTo>
                <a:cubicBezTo>
                  <a:pt x="224" y="215"/>
                  <a:pt x="224" y="215"/>
                  <a:pt x="224" y="215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30" y="212"/>
                  <a:pt x="230" y="212"/>
                  <a:pt x="230" y="212"/>
                </a:cubicBezTo>
                <a:cubicBezTo>
                  <a:pt x="232" y="212"/>
                  <a:pt x="263" y="210"/>
                  <a:pt x="278" y="209"/>
                </a:cubicBezTo>
                <a:cubicBezTo>
                  <a:pt x="295" y="197"/>
                  <a:pt x="292" y="183"/>
                  <a:pt x="288" y="176"/>
                </a:cubicBezTo>
                <a:cubicBezTo>
                  <a:pt x="287" y="176"/>
                  <a:pt x="285" y="176"/>
                  <a:pt x="284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78" y="176"/>
                  <a:pt x="231" y="174"/>
                  <a:pt x="229" y="174"/>
                </a:cubicBezTo>
                <a:cubicBezTo>
                  <a:pt x="226" y="174"/>
                  <a:pt x="226" y="174"/>
                  <a:pt x="226" y="174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31" y="168"/>
                  <a:pt x="280" y="164"/>
                  <a:pt x="284" y="164"/>
                </a:cubicBezTo>
                <a:cubicBezTo>
                  <a:pt x="290" y="164"/>
                  <a:pt x="292" y="164"/>
                  <a:pt x="292" y="164"/>
                </a:cubicBezTo>
                <a:cubicBezTo>
                  <a:pt x="292" y="164"/>
                  <a:pt x="292" y="164"/>
                  <a:pt x="292" y="164"/>
                </a:cubicBezTo>
                <a:cubicBezTo>
                  <a:pt x="302" y="155"/>
                  <a:pt x="308" y="144"/>
                  <a:pt x="296" y="133"/>
                </a:cubicBezTo>
                <a:cubicBezTo>
                  <a:pt x="285" y="123"/>
                  <a:pt x="243" y="125"/>
                  <a:pt x="214" y="124"/>
                </a:cubicBezTo>
                <a:cubicBezTo>
                  <a:pt x="213" y="124"/>
                  <a:pt x="213" y="124"/>
                  <a:pt x="213" y="124"/>
                </a:cubicBezTo>
                <a:cubicBezTo>
                  <a:pt x="212" y="124"/>
                  <a:pt x="212" y="124"/>
                  <a:pt x="212" y="124"/>
                </a:cubicBezTo>
                <a:cubicBezTo>
                  <a:pt x="212" y="124"/>
                  <a:pt x="219" y="124"/>
                  <a:pt x="217" y="124"/>
                </a:cubicBezTo>
                <a:cubicBezTo>
                  <a:pt x="213" y="124"/>
                  <a:pt x="209" y="124"/>
                  <a:pt x="206" y="124"/>
                </a:cubicBezTo>
                <a:cubicBezTo>
                  <a:pt x="192" y="123"/>
                  <a:pt x="167" y="123"/>
                  <a:pt x="165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0" y="121"/>
                  <a:pt x="160" y="121"/>
                  <a:pt x="160" y="121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6" y="120"/>
                  <a:pt x="169" y="120"/>
                  <a:pt x="179" y="119"/>
                </a:cubicBezTo>
                <a:cubicBezTo>
                  <a:pt x="165" y="90"/>
                  <a:pt x="188" y="73"/>
                  <a:pt x="192" y="58"/>
                </a:cubicBezTo>
                <a:cubicBezTo>
                  <a:pt x="206" y="5"/>
                  <a:pt x="178" y="0"/>
                  <a:pt x="178" y="0"/>
                </a:cubicBezTo>
                <a:cubicBezTo>
                  <a:pt x="178" y="0"/>
                  <a:pt x="108" y="96"/>
                  <a:pt x="101" y="126"/>
                </a:cubicBezTo>
                <a:cubicBezTo>
                  <a:pt x="96" y="148"/>
                  <a:pt x="67" y="146"/>
                  <a:pt x="58" y="146"/>
                </a:cubicBezTo>
                <a:cubicBezTo>
                  <a:pt x="10" y="144"/>
                  <a:pt x="0" y="264"/>
                  <a:pt x="53" y="275"/>
                </a:cubicBezTo>
                <a:cubicBezTo>
                  <a:pt x="64" y="277"/>
                  <a:pt x="76" y="265"/>
                  <a:pt x="99" y="275"/>
                </a:cubicBezTo>
                <a:cubicBezTo>
                  <a:pt x="149" y="296"/>
                  <a:pt x="192" y="287"/>
                  <a:pt x="232" y="286"/>
                </a:cubicBezTo>
                <a:cubicBezTo>
                  <a:pt x="259" y="285"/>
                  <a:pt x="257" y="266"/>
                  <a:pt x="255" y="256"/>
                </a:cubicBezTo>
                <a:cubicBezTo>
                  <a:pt x="242" y="256"/>
                  <a:pt x="229" y="255"/>
                  <a:pt x="227" y="255"/>
                </a:cubicBezTo>
                <a:cubicBezTo>
                  <a:pt x="225" y="255"/>
                  <a:pt x="225" y="255"/>
                  <a:pt x="225" y="255"/>
                </a:cubicBezTo>
                <a:cubicBezTo>
                  <a:pt x="221" y="252"/>
                  <a:pt x="221" y="252"/>
                  <a:pt x="221" y="252"/>
                </a:cubicBezTo>
                <a:cubicBezTo>
                  <a:pt x="225" y="249"/>
                  <a:pt x="225" y="249"/>
                  <a:pt x="225" y="249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229" y="249"/>
                  <a:pt x="247" y="248"/>
                  <a:pt x="262" y="247"/>
                </a:cubicBezTo>
                <a:cubicBezTo>
                  <a:pt x="275" y="237"/>
                  <a:pt x="272" y="227"/>
                  <a:pt x="269" y="220"/>
                </a:cubicBezTo>
                <a:cubicBezTo>
                  <a:pt x="253" y="219"/>
                  <a:pt x="232" y="218"/>
                  <a:pt x="230" y="218"/>
                </a:cubicBezTo>
                <a:lnTo>
                  <a:pt x="228" y="2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173"/>
          <p:cNvSpPr/>
          <p:nvPr/>
        </p:nvSpPr>
        <p:spPr bwMode="auto">
          <a:xfrm>
            <a:off x="2388435" y="4235856"/>
            <a:ext cx="451147" cy="433101"/>
          </a:xfrm>
          <a:custGeom>
            <a:avLst/>
            <a:gdLst>
              <a:gd name="T0" fmla="*/ 80 w 308"/>
              <a:gd name="T1" fmla="*/ 78 h 296"/>
              <a:gd name="T2" fmla="*/ 84 w 308"/>
              <a:gd name="T3" fmla="*/ 81 h 296"/>
              <a:gd name="T4" fmla="*/ 80 w 308"/>
              <a:gd name="T5" fmla="*/ 84 h 296"/>
              <a:gd name="T6" fmla="*/ 78 w 308"/>
              <a:gd name="T7" fmla="*/ 84 h 296"/>
              <a:gd name="T8" fmla="*/ 30 w 308"/>
              <a:gd name="T9" fmla="*/ 87 h 296"/>
              <a:gd name="T10" fmla="*/ 20 w 308"/>
              <a:gd name="T11" fmla="*/ 120 h 296"/>
              <a:gd name="T12" fmla="*/ 24 w 308"/>
              <a:gd name="T13" fmla="*/ 120 h 296"/>
              <a:gd name="T14" fmla="*/ 24 w 308"/>
              <a:gd name="T15" fmla="*/ 120 h 296"/>
              <a:gd name="T16" fmla="*/ 24 w 308"/>
              <a:gd name="T17" fmla="*/ 120 h 296"/>
              <a:gd name="T18" fmla="*/ 79 w 308"/>
              <a:gd name="T19" fmla="*/ 122 h 296"/>
              <a:gd name="T20" fmla="*/ 81 w 308"/>
              <a:gd name="T21" fmla="*/ 122 h 296"/>
              <a:gd name="T22" fmla="*/ 86 w 308"/>
              <a:gd name="T23" fmla="*/ 125 h 296"/>
              <a:gd name="T24" fmla="*/ 82 w 308"/>
              <a:gd name="T25" fmla="*/ 128 h 296"/>
              <a:gd name="T26" fmla="*/ 79 w 308"/>
              <a:gd name="T27" fmla="*/ 128 h 296"/>
              <a:gd name="T28" fmla="*/ 24 w 308"/>
              <a:gd name="T29" fmla="*/ 132 h 296"/>
              <a:gd name="T30" fmla="*/ 15 w 308"/>
              <a:gd name="T31" fmla="*/ 132 h 296"/>
              <a:gd name="T32" fmla="*/ 15 w 308"/>
              <a:gd name="T33" fmla="*/ 132 h 296"/>
              <a:gd name="T34" fmla="*/ 12 w 308"/>
              <a:gd name="T35" fmla="*/ 163 h 296"/>
              <a:gd name="T36" fmla="*/ 94 w 308"/>
              <a:gd name="T37" fmla="*/ 172 h 296"/>
              <a:gd name="T38" fmla="*/ 95 w 308"/>
              <a:gd name="T39" fmla="*/ 172 h 296"/>
              <a:gd name="T40" fmla="*/ 95 w 308"/>
              <a:gd name="T41" fmla="*/ 172 h 296"/>
              <a:gd name="T42" fmla="*/ 91 w 308"/>
              <a:gd name="T43" fmla="*/ 172 h 296"/>
              <a:gd name="T44" fmla="*/ 102 w 308"/>
              <a:gd name="T45" fmla="*/ 172 h 296"/>
              <a:gd name="T46" fmla="*/ 142 w 308"/>
              <a:gd name="T47" fmla="*/ 173 h 296"/>
              <a:gd name="T48" fmla="*/ 143 w 308"/>
              <a:gd name="T49" fmla="*/ 173 h 296"/>
              <a:gd name="T50" fmla="*/ 148 w 308"/>
              <a:gd name="T51" fmla="*/ 175 h 296"/>
              <a:gd name="T52" fmla="*/ 143 w 308"/>
              <a:gd name="T53" fmla="*/ 176 h 296"/>
              <a:gd name="T54" fmla="*/ 142 w 308"/>
              <a:gd name="T55" fmla="*/ 176 h 296"/>
              <a:gd name="T56" fmla="*/ 129 w 308"/>
              <a:gd name="T57" fmla="*/ 177 h 296"/>
              <a:gd name="T58" fmla="*/ 115 w 308"/>
              <a:gd name="T59" fmla="*/ 238 h 296"/>
              <a:gd name="T60" fmla="*/ 129 w 308"/>
              <a:gd name="T61" fmla="*/ 296 h 296"/>
              <a:gd name="T62" fmla="*/ 207 w 308"/>
              <a:gd name="T63" fmla="*/ 169 h 296"/>
              <a:gd name="T64" fmla="*/ 250 w 308"/>
              <a:gd name="T65" fmla="*/ 150 h 296"/>
              <a:gd name="T66" fmla="*/ 255 w 308"/>
              <a:gd name="T67" fmla="*/ 21 h 296"/>
              <a:gd name="T68" fmla="*/ 209 w 308"/>
              <a:gd name="T69" fmla="*/ 21 h 296"/>
              <a:gd name="T70" fmla="*/ 76 w 308"/>
              <a:gd name="T71" fmla="*/ 10 h 296"/>
              <a:gd name="T72" fmla="*/ 53 w 308"/>
              <a:gd name="T73" fmla="*/ 40 h 296"/>
              <a:gd name="T74" fmla="*/ 80 w 308"/>
              <a:gd name="T75" fmla="*/ 41 h 296"/>
              <a:gd name="T76" fmla="*/ 83 w 308"/>
              <a:gd name="T77" fmla="*/ 41 h 296"/>
              <a:gd name="T78" fmla="*/ 87 w 308"/>
              <a:gd name="T79" fmla="*/ 44 h 296"/>
              <a:gd name="T80" fmla="*/ 83 w 308"/>
              <a:gd name="T81" fmla="*/ 47 h 296"/>
              <a:gd name="T82" fmla="*/ 81 w 308"/>
              <a:gd name="T83" fmla="*/ 47 h 296"/>
              <a:gd name="T84" fmla="*/ 46 w 308"/>
              <a:gd name="T85" fmla="*/ 49 h 296"/>
              <a:gd name="T86" fmla="*/ 39 w 308"/>
              <a:gd name="T87" fmla="*/ 76 h 296"/>
              <a:gd name="T88" fmla="*/ 77 w 308"/>
              <a:gd name="T89" fmla="*/ 78 h 296"/>
              <a:gd name="T90" fmla="*/ 80 w 308"/>
              <a:gd name="T91" fmla="*/ 7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80" y="78"/>
                </a:moveTo>
                <a:cubicBezTo>
                  <a:pt x="84" y="81"/>
                  <a:pt x="84" y="81"/>
                  <a:pt x="84" y="81"/>
                </a:cubicBezTo>
                <a:cubicBezTo>
                  <a:pt x="80" y="84"/>
                  <a:pt x="80" y="84"/>
                  <a:pt x="80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6" y="84"/>
                  <a:pt x="45" y="86"/>
                  <a:pt x="30" y="87"/>
                </a:cubicBezTo>
                <a:cubicBezTo>
                  <a:pt x="12" y="99"/>
                  <a:pt x="16" y="112"/>
                  <a:pt x="20" y="120"/>
                </a:cubicBezTo>
                <a:cubicBezTo>
                  <a:pt x="21" y="120"/>
                  <a:pt x="23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30" y="120"/>
                  <a:pt x="77" y="122"/>
                  <a:pt x="79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77" y="128"/>
                  <a:pt x="28" y="132"/>
                  <a:pt x="24" y="132"/>
                </a:cubicBezTo>
                <a:cubicBezTo>
                  <a:pt x="18" y="132"/>
                  <a:pt x="16" y="132"/>
                  <a:pt x="15" y="132"/>
                </a:cubicBezTo>
                <a:cubicBezTo>
                  <a:pt x="15" y="132"/>
                  <a:pt x="15" y="132"/>
                  <a:pt x="15" y="132"/>
                </a:cubicBezTo>
                <a:cubicBezTo>
                  <a:pt x="6" y="141"/>
                  <a:pt x="0" y="152"/>
                  <a:pt x="12" y="163"/>
                </a:cubicBezTo>
                <a:cubicBezTo>
                  <a:pt x="23" y="173"/>
                  <a:pt x="65" y="171"/>
                  <a:pt x="94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6" y="172"/>
                  <a:pt x="89" y="172"/>
                  <a:pt x="91" y="172"/>
                </a:cubicBezTo>
                <a:cubicBezTo>
                  <a:pt x="95" y="172"/>
                  <a:pt x="99" y="172"/>
                  <a:pt x="102" y="172"/>
                </a:cubicBezTo>
                <a:cubicBezTo>
                  <a:pt x="116" y="173"/>
                  <a:pt x="141" y="173"/>
                  <a:pt x="142" y="173"/>
                </a:cubicBezTo>
                <a:cubicBezTo>
                  <a:pt x="143" y="173"/>
                  <a:pt x="143" y="173"/>
                  <a:pt x="143" y="173"/>
                </a:cubicBezTo>
                <a:cubicBezTo>
                  <a:pt x="148" y="175"/>
                  <a:pt x="148" y="175"/>
                  <a:pt x="148" y="175"/>
                </a:cubicBezTo>
                <a:cubicBezTo>
                  <a:pt x="143" y="176"/>
                  <a:pt x="143" y="176"/>
                  <a:pt x="143" y="176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76"/>
                  <a:pt x="139" y="176"/>
                  <a:pt x="129" y="177"/>
                </a:cubicBezTo>
                <a:cubicBezTo>
                  <a:pt x="143" y="206"/>
                  <a:pt x="119" y="223"/>
                  <a:pt x="115" y="238"/>
                </a:cubicBezTo>
                <a:cubicBezTo>
                  <a:pt x="101" y="291"/>
                  <a:pt x="129" y="296"/>
                  <a:pt x="129" y="296"/>
                </a:cubicBezTo>
                <a:cubicBezTo>
                  <a:pt x="129" y="296"/>
                  <a:pt x="200" y="200"/>
                  <a:pt x="207" y="169"/>
                </a:cubicBezTo>
                <a:cubicBezTo>
                  <a:pt x="212" y="148"/>
                  <a:pt x="240" y="150"/>
                  <a:pt x="250" y="150"/>
                </a:cubicBezTo>
                <a:cubicBezTo>
                  <a:pt x="298" y="152"/>
                  <a:pt x="308" y="31"/>
                  <a:pt x="255" y="21"/>
                </a:cubicBezTo>
                <a:cubicBezTo>
                  <a:pt x="244" y="19"/>
                  <a:pt x="232" y="31"/>
                  <a:pt x="209" y="21"/>
                </a:cubicBezTo>
                <a:cubicBezTo>
                  <a:pt x="159" y="0"/>
                  <a:pt x="116" y="9"/>
                  <a:pt x="76" y="10"/>
                </a:cubicBezTo>
                <a:cubicBezTo>
                  <a:pt x="49" y="11"/>
                  <a:pt x="51" y="30"/>
                  <a:pt x="53" y="40"/>
                </a:cubicBezTo>
                <a:cubicBezTo>
                  <a:pt x="66" y="40"/>
                  <a:pt x="79" y="41"/>
                  <a:pt x="80" y="41"/>
                </a:cubicBezTo>
                <a:cubicBezTo>
                  <a:pt x="83" y="41"/>
                  <a:pt x="83" y="41"/>
                  <a:pt x="83" y="41"/>
                </a:cubicBezTo>
                <a:cubicBezTo>
                  <a:pt x="87" y="44"/>
                  <a:pt x="87" y="44"/>
                  <a:pt x="87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79" y="47"/>
                  <a:pt x="61" y="48"/>
                  <a:pt x="46" y="49"/>
                </a:cubicBezTo>
                <a:cubicBezTo>
                  <a:pt x="32" y="59"/>
                  <a:pt x="36" y="69"/>
                  <a:pt x="39" y="76"/>
                </a:cubicBezTo>
                <a:cubicBezTo>
                  <a:pt x="55" y="77"/>
                  <a:pt x="76" y="78"/>
                  <a:pt x="77" y="78"/>
                </a:cubicBezTo>
                <a:lnTo>
                  <a:pt x="80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374709" y="3615175"/>
            <a:ext cx="2611247" cy="1984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244365" y="573760"/>
            <a:ext cx="6858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、查看</a:t>
            </a:r>
            <a:r>
              <a:rPr lang="en-US" altLang="zh-CN" sz="2800" dirty="0"/>
              <a:t>python</a:t>
            </a:r>
            <a:r>
              <a:rPr lang="zh-CN" altLang="en-US" sz="2800" dirty="0"/>
              <a:t>是否安装成功的命令是：</a:t>
            </a:r>
          </a:p>
          <a:p>
            <a:r>
              <a:rPr lang="en-US" altLang="zh-CN" sz="2800" dirty="0"/>
              <a:t>A </a:t>
            </a:r>
            <a:r>
              <a:rPr lang="en-US" altLang="zh-CN" sz="2800" dirty="0" err="1"/>
              <a:t>win+r</a:t>
            </a:r>
            <a:endParaRPr lang="en-US" altLang="zh-CN" sz="2800" dirty="0"/>
          </a:p>
          <a:p>
            <a:r>
              <a:rPr lang="en-US" altLang="zh-CN" sz="2800" dirty="0"/>
              <a:t>B exit()</a:t>
            </a:r>
          </a:p>
          <a:p>
            <a:r>
              <a:rPr lang="en-US" altLang="zh-CN" sz="2800" dirty="0"/>
              <a:t>C </a:t>
            </a:r>
            <a:r>
              <a:rPr lang="en-US" altLang="zh-CN" sz="2800" dirty="0" err="1"/>
              <a:t>PyCharm</a:t>
            </a:r>
            <a:endParaRPr lang="en-US" altLang="zh-CN" sz="2800" dirty="0"/>
          </a:p>
          <a:p>
            <a:r>
              <a:rPr lang="en-US" altLang="zh-CN" sz="2800" dirty="0"/>
              <a:t>D Python  -v</a:t>
            </a:r>
          </a:p>
          <a:p>
            <a:endParaRPr lang="en-US" altLang="zh-CN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、以下选项中，不是</a:t>
            </a:r>
            <a:r>
              <a:rPr lang="en-US" altLang="zh-CN" sz="2800" dirty="0"/>
              <a:t>python</a:t>
            </a:r>
            <a:r>
              <a:rPr lang="zh-CN" altLang="en-US" sz="2800" dirty="0"/>
              <a:t>打开方式的是：</a:t>
            </a:r>
          </a:p>
          <a:p>
            <a:r>
              <a:rPr lang="en-US" altLang="zh-CN" sz="2800" dirty="0"/>
              <a:t>A  office    </a:t>
            </a:r>
          </a:p>
          <a:p>
            <a:r>
              <a:rPr lang="en-US" altLang="zh-CN" sz="2800" dirty="0"/>
              <a:t>B   Windows</a:t>
            </a:r>
            <a:r>
              <a:rPr lang="zh-CN" altLang="en-US" sz="2800" dirty="0"/>
              <a:t>系统的命令行工具  </a:t>
            </a:r>
            <a:r>
              <a:rPr lang="en-US" altLang="zh-CN" sz="2800" dirty="0"/>
              <a:t> </a:t>
            </a:r>
          </a:p>
          <a:p>
            <a:r>
              <a:rPr lang="en-US" altLang="zh-CN" sz="2800" dirty="0"/>
              <a:t>C  </a:t>
            </a:r>
            <a:r>
              <a:rPr lang="zh-CN" altLang="en-US" sz="2800" dirty="0"/>
              <a:t>带图形界面的</a:t>
            </a:r>
            <a:r>
              <a:rPr lang="en-US" altLang="zh-CN" sz="2800" dirty="0"/>
              <a:t>Python Shell-IDLE    </a:t>
            </a:r>
          </a:p>
          <a:p>
            <a:r>
              <a:rPr lang="en-US" altLang="zh-CN" sz="2800" dirty="0"/>
              <a:t>D </a:t>
            </a:r>
            <a:r>
              <a:rPr lang="zh-CN" altLang="en-US" sz="2800" dirty="0"/>
              <a:t>命令行版本的</a:t>
            </a:r>
            <a:r>
              <a:rPr lang="en-US" altLang="zh-CN" sz="2800" dirty="0"/>
              <a:t>Python Shell-Python 3.x</a:t>
            </a:r>
          </a:p>
          <a:p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567958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171"/>
          <p:cNvSpPr/>
          <p:nvPr/>
        </p:nvSpPr>
        <p:spPr bwMode="auto">
          <a:xfrm>
            <a:off x="2381931" y="2182834"/>
            <a:ext cx="451147" cy="433101"/>
          </a:xfrm>
          <a:custGeom>
            <a:avLst/>
            <a:gdLst>
              <a:gd name="T0" fmla="*/ 228 w 308"/>
              <a:gd name="T1" fmla="*/ 218 h 296"/>
              <a:gd name="T2" fmla="*/ 224 w 308"/>
              <a:gd name="T3" fmla="*/ 215 h 296"/>
              <a:gd name="T4" fmla="*/ 228 w 308"/>
              <a:gd name="T5" fmla="*/ 212 h 296"/>
              <a:gd name="T6" fmla="*/ 230 w 308"/>
              <a:gd name="T7" fmla="*/ 212 h 296"/>
              <a:gd name="T8" fmla="*/ 278 w 308"/>
              <a:gd name="T9" fmla="*/ 209 h 296"/>
              <a:gd name="T10" fmla="*/ 288 w 308"/>
              <a:gd name="T11" fmla="*/ 176 h 296"/>
              <a:gd name="T12" fmla="*/ 284 w 308"/>
              <a:gd name="T13" fmla="*/ 176 h 296"/>
              <a:gd name="T14" fmla="*/ 283 w 308"/>
              <a:gd name="T15" fmla="*/ 176 h 296"/>
              <a:gd name="T16" fmla="*/ 283 w 308"/>
              <a:gd name="T17" fmla="*/ 176 h 296"/>
              <a:gd name="T18" fmla="*/ 229 w 308"/>
              <a:gd name="T19" fmla="*/ 174 h 296"/>
              <a:gd name="T20" fmla="*/ 226 w 308"/>
              <a:gd name="T21" fmla="*/ 174 h 296"/>
              <a:gd name="T22" fmla="*/ 222 w 308"/>
              <a:gd name="T23" fmla="*/ 171 h 296"/>
              <a:gd name="T24" fmla="*/ 226 w 308"/>
              <a:gd name="T25" fmla="*/ 168 h 296"/>
              <a:gd name="T26" fmla="*/ 228 w 308"/>
              <a:gd name="T27" fmla="*/ 168 h 296"/>
              <a:gd name="T28" fmla="*/ 284 w 308"/>
              <a:gd name="T29" fmla="*/ 164 h 296"/>
              <a:gd name="T30" fmla="*/ 292 w 308"/>
              <a:gd name="T31" fmla="*/ 164 h 296"/>
              <a:gd name="T32" fmla="*/ 292 w 308"/>
              <a:gd name="T33" fmla="*/ 164 h 296"/>
              <a:gd name="T34" fmla="*/ 296 w 308"/>
              <a:gd name="T35" fmla="*/ 133 h 296"/>
              <a:gd name="T36" fmla="*/ 214 w 308"/>
              <a:gd name="T37" fmla="*/ 124 h 296"/>
              <a:gd name="T38" fmla="*/ 213 w 308"/>
              <a:gd name="T39" fmla="*/ 124 h 296"/>
              <a:gd name="T40" fmla="*/ 212 w 308"/>
              <a:gd name="T41" fmla="*/ 124 h 296"/>
              <a:gd name="T42" fmla="*/ 217 w 308"/>
              <a:gd name="T43" fmla="*/ 124 h 296"/>
              <a:gd name="T44" fmla="*/ 206 w 308"/>
              <a:gd name="T45" fmla="*/ 124 h 296"/>
              <a:gd name="T46" fmla="*/ 165 w 308"/>
              <a:gd name="T47" fmla="*/ 123 h 296"/>
              <a:gd name="T48" fmla="*/ 165 w 308"/>
              <a:gd name="T49" fmla="*/ 123 h 296"/>
              <a:gd name="T50" fmla="*/ 160 w 308"/>
              <a:gd name="T51" fmla="*/ 121 h 296"/>
              <a:gd name="T52" fmla="*/ 165 w 308"/>
              <a:gd name="T53" fmla="*/ 120 h 296"/>
              <a:gd name="T54" fmla="*/ 165 w 308"/>
              <a:gd name="T55" fmla="*/ 120 h 296"/>
              <a:gd name="T56" fmla="*/ 179 w 308"/>
              <a:gd name="T57" fmla="*/ 119 h 296"/>
              <a:gd name="T58" fmla="*/ 192 w 308"/>
              <a:gd name="T59" fmla="*/ 58 h 296"/>
              <a:gd name="T60" fmla="*/ 178 w 308"/>
              <a:gd name="T61" fmla="*/ 0 h 296"/>
              <a:gd name="T62" fmla="*/ 101 w 308"/>
              <a:gd name="T63" fmla="*/ 126 h 296"/>
              <a:gd name="T64" fmla="*/ 58 w 308"/>
              <a:gd name="T65" fmla="*/ 146 h 296"/>
              <a:gd name="T66" fmla="*/ 53 w 308"/>
              <a:gd name="T67" fmla="*/ 275 h 296"/>
              <a:gd name="T68" fmla="*/ 99 w 308"/>
              <a:gd name="T69" fmla="*/ 275 h 296"/>
              <a:gd name="T70" fmla="*/ 232 w 308"/>
              <a:gd name="T71" fmla="*/ 286 h 296"/>
              <a:gd name="T72" fmla="*/ 255 w 308"/>
              <a:gd name="T73" fmla="*/ 256 h 296"/>
              <a:gd name="T74" fmla="*/ 227 w 308"/>
              <a:gd name="T75" fmla="*/ 255 h 296"/>
              <a:gd name="T76" fmla="*/ 225 w 308"/>
              <a:gd name="T77" fmla="*/ 255 h 296"/>
              <a:gd name="T78" fmla="*/ 221 w 308"/>
              <a:gd name="T79" fmla="*/ 252 h 296"/>
              <a:gd name="T80" fmla="*/ 225 w 308"/>
              <a:gd name="T81" fmla="*/ 249 h 296"/>
              <a:gd name="T82" fmla="*/ 227 w 308"/>
              <a:gd name="T83" fmla="*/ 249 h 296"/>
              <a:gd name="T84" fmla="*/ 262 w 308"/>
              <a:gd name="T85" fmla="*/ 247 h 296"/>
              <a:gd name="T86" fmla="*/ 269 w 308"/>
              <a:gd name="T87" fmla="*/ 220 h 296"/>
              <a:gd name="T88" fmla="*/ 230 w 308"/>
              <a:gd name="T89" fmla="*/ 218 h 296"/>
              <a:gd name="T90" fmla="*/ 228 w 308"/>
              <a:gd name="T91" fmla="*/ 21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228" y="218"/>
                </a:moveTo>
                <a:cubicBezTo>
                  <a:pt x="224" y="215"/>
                  <a:pt x="224" y="215"/>
                  <a:pt x="224" y="215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30" y="212"/>
                  <a:pt x="230" y="212"/>
                  <a:pt x="230" y="212"/>
                </a:cubicBezTo>
                <a:cubicBezTo>
                  <a:pt x="232" y="212"/>
                  <a:pt x="263" y="210"/>
                  <a:pt x="278" y="209"/>
                </a:cubicBezTo>
                <a:cubicBezTo>
                  <a:pt x="295" y="197"/>
                  <a:pt x="292" y="183"/>
                  <a:pt x="288" y="176"/>
                </a:cubicBezTo>
                <a:cubicBezTo>
                  <a:pt x="287" y="176"/>
                  <a:pt x="285" y="176"/>
                  <a:pt x="284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78" y="176"/>
                  <a:pt x="231" y="174"/>
                  <a:pt x="229" y="174"/>
                </a:cubicBezTo>
                <a:cubicBezTo>
                  <a:pt x="226" y="174"/>
                  <a:pt x="226" y="174"/>
                  <a:pt x="226" y="174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31" y="168"/>
                  <a:pt x="280" y="164"/>
                  <a:pt x="284" y="164"/>
                </a:cubicBezTo>
                <a:cubicBezTo>
                  <a:pt x="290" y="164"/>
                  <a:pt x="292" y="164"/>
                  <a:pt x="292" y="164"/>
                </a:cubicBezTo>
                <a:cubicBezTo>
                  <a:pt x="292" y="164"/>
                  <a:pt x="292" y="164"/>
                  <a:pt x="292" y="164"/>
                </a:cubicBezTo>
                <a:cubicBezTo>
                  <a:pt x="302" y="155"/>
                  <a:pt x="308" y="144"/>
                  <a:pt x="296" y="133"/>
                </a:cubicBezTo>
                <a:cubicBezTo>
                  <a:pt x="285" y="123"/>
                  <a:pt x="243" y="125"/>
                  <a:pt x="214" y="124"/>
                </a:cubicBezTo>
                <a:cubicBezTo>
                  <a:pt x="213" y="124"/>
                  <a:pt x="213" y="124"/>
                  <a:pt x="213" y="124"/>
                </a:cubicBezTo>
                <a:cubicBezTo>
                  <a:pt x="212" y="124"/>
                  <a:pt x="212" y="124"/>
                  <a:pt x="212" y="124"/>
                </a:cubicBezTo>
                <a:cubicBezTo>
                  <a:pt x="212" y="124"/>
                  <a:pt x="219" y="124"/>
                  <a:pt x="217" y="124"/>
                </a:cubicBezTo>
                <a:cubicBezTo>
                  <a:pt x="213" y="124"/>
                  <a:pt x="209" y="124"/>
                  <a:pt x="206" y="124"/>
                </a:cubicBezTo>
                <a:cubicBezTo>
                  <a:pt x="192" y="123"/>
                  <a:pt x="167" y="123"/>
                  <a:pt x="165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0" y="121"/>
                  <a:pt x="160" y="121"/>
                  <a:pt x="160" y="121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6" y="120"/>
                  <a:pt x="169" y="120"/>
                  <a:pt x="179" y="119"/>
                </a:cubicBezTo>
                <a:cubicBezTo>
                  <a:pt x="165" y="90"/>
                  <a:pt x="188" y="73"/>
                  <a:pt x="192" y="58"/>
                </a:cubicBezTo>
                <a:cubicBezTo>
                  <a:pt x="206" y="5"/>
                  <a:pt x="178" y="0"/>
                  <a:pt x="178" y="0"/>
                </a:cubicBezTo>
                <a:cubicBezTo>
                  <a:pt x="178" y="0"/>
                  <a:pt x="108" y="96"/>
                  <a:pt x="101" y="126"/>
                </a:cubicBezTo>
                <a:cubicBezTo>
                  <a:pt x="96" y="148"/>
                  <a:pt x="67" y="146"/>
                  <a:pt x="58" y="146"/>
                </a:cubicBezTo>
                <a:cubicBezTo>
                  <a:pt x="10" y="144"/>
                  <a:pt x="0" y="264"/>
                  <a:pt x="53" y="275"/>
                </a:cubicBezTo>
                <a:cubicBezTo>
                  <a:pt x="64" y="277"/>
                  <a:pt x="76" y="265"/>
                  <a:pt x="99" y="275"/>
                </a:cubicBezTo>
                <a:cubicBezTo>
                  <a:pt x="149" y="296"/>
                  <a:pt x="192" y="287"/>
                  <a:pt x="232" y="286"/>
                </a:cubicBezTo>
                <a:cubicBezTo>
                  <a:pt x="259" y="285"/>
                  <a:pt x="257" y="266"/>
                  <a:pt x="255" y="256"/>
                </a:cubicBezTo>
                <a:cubicBezTo>
                  <a:pt x="242" y="256"/>
                  <a:pt x="229" y="255"/>
                  <a:pt x="227" y="255"/>
                </a:cubicBezTo>
                <a:cubicBezTo>
                  <a:pt x="225" y="255"/>
                  <a:pt x="225" y="255"/>
                  <a:pt x="225" y="255"/>
                </a:cubicBezTo>
                <a:cubicBezTo>
                  <a:pt x="221" y="252"/>
                  <a:pt x="221" y="252"/>
                  <a:pt x="221" y="252"/>
                </a:cubicBezTo>
                <a:cubicBezTo>
                  <a:pt x="225" y="249"/>
                  <a:pt x="225" y="249"/>
                  <a:pt x="225" y="249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229" y="249"/>
                  <a:pt x="247" y="248"/>
                  <a:pt x="262" y="247"/>
                </a:cubicBezTo>
                <a:cubicBezTo>
                  <a:pt x="275" y="237"/>
                  <a:pt x="272" y="227"/>
                  <a:pt x="269" y="220"/>
                </a:cubicBezTo>
                <a:cubicBezTo>
                  <a:pt x="253" y="219"/>
                  <a:pt x="232" y="218"/>
                  <a:pt x="230" y="218"/>
                </a:cubicBezTo>
                <a:lnTo>
                  <a:pt x="228" y="2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173"/>
          <p:cNvSpPr/>
          <p:nvPr/>
        </p:nvSpPr>
        <p:spPr bwMode="auto">
          <a:xfrm>
            <a:off x="2388435" y="4235856"/>
            <a:ext cx="451147" cy="433101"/>
          </a:xfrm>
          <a:custGeom>
            <a:avLst/>
            <a:gdLst>
              <a:gd name="T0" fmla="*/ 80 w 308"/>
              <a:gd name="T1" fmla="*/ 78 h 296"/>
              <a:gd name="T2" fmla="*/ 84 w 308"/>
              <a:gd name="T3" fmla="*/ 81 h 296"/>
              <a:gd name="T4" fmla="*/ 80 w 308"/>
              <a:gd name="T5" fmla="*/ 84 h 296"/>
              <a:gd name="T6" fmla="*/ 78 w 308"/>
              <a:gd name="T7" fmla="*/ 84 h 296"/>
              <a:gd name="T8" fmla="*/ 30 w 308"/>
              <a:gd name="T9" fmla="*/ 87 h 296"/>
              <a:gd name="T10" fmla="*/ 20 w 308"/>
              <a:gd name="T11" fmla="*/ 120 h 296"/>
              <a:gd name="T12" fmla="*/ 24 w 308"/>
              <a:gd name="T13" fmla="*/ 120 h 296"/>
              <a:gd name="T14" fmla="*/ 24 w 308"/>
              <a:gd name="T15" fmla="*/ 120 h 296"/>
              <a:gd name="T16" fmla="*/ 24 w 308"/>
              <a:gd name="T17" fmla="*/ 120 h 296"/>
              <a:gd name="T18" fmla="*/ 79 w 308"/>
              <a:gd name="T19" fmla="*/ 122 h 296"/>
              <a:gd name="T20" fmla="*/ 81 w 308"/>
              <a:gd name="T21" fmla="*/ 122 h 296"/>
              <a:gd name="T22" fmla="*/ 86 w 308"/>
              <a:gd name="T23" fmla="*/ 125 h 296"/>
              <a:gd name="T24" fmla="*/ 82 w 308"/>
              <a:gd name="T25" fmla="*/ 128 h 296"/>
              <a:gd name="T26" fmla="*/ 79 w 308"/>
              <a:gd name="T27" fmla="*/ 128 h 296"/>
              <a:gd name="T28" fmla="*/ 24 w 308"/>
              <a:gd name="T29" fmla="*/ 132 h 296"/>
              <a:gd name="T30" fmla="*/ 15 w 308"/>
              <a:gd name="T31" fmla="*/ 132 h 296"/>
              <a:gd name="T32" fmla="*/ 15 w 308"/>
              <a:gd name="T33" fmla="*/ 132 h 296"/>
              <a:gd name="T34" fmla="*/ 12 w 308"/>
              <a:gd name="T35" fmla="*/ 163 h 296"/>
              <a:gd name="T36" fmla="*/ 94 w 308"/>
              <a:gd name="T37" fmla="*/ 172 h 296"/>
              <a:gd name="T38" fmla="*/ 95 w 308"/>
              <a:gd name="T39" fmla="*/ 172 h 296"/>
              <a:gd name="T40" fmla="*/ 95 w 308"/>
              <a:gd name="T41" fmla="*/ 172 h 296"/>
              <a:gd name="T42" fmla="*/ 91 w 308"/>
              <a:gd name="T43" fmla="*/ 172 h 296"/>
              <a:gd name="T44" fmla="*/ 102 w 308"/>
              <a:gd name="T45" fmla="*/ 172 h 296"/>
              <a:gd name="T46" fmla="*/ 142 w 308"/>
              <a:gd name="T47" fmla="*/ 173 h 296"/>
              <a:gd name="T48" fmla="*/ 143 w 308"/>
              <a:gd name="T49" fmla="*/ 173 h 296"/>
              <a:gd name="T50" fmla="*/ 148 w 308"/>
              <a:gd name="T51" fmla="*/ 175 h 296"/>
              <a:gd name="T52" fmla="*/ 143 w 308"/>
              <a:gd name="T53" fmla="*/ 176 h 296"/>
              <a:gd name="T54" fmla="*/ 142 w 308"/>
              <a:gd name="T55" fmla="*/ 176 h 296"/>
              <a:gd name="T56" fmla="*/ 129 w 308"/>
              <a:gd name="T57" fmla="*/ 177 h 296"/>
              <a:gd name="T58" fmla="*/ 115 w 308"/>
              <a:gd name="T59" fmla="*/ 238 h 296"/>
              <a:gd name="T60" fmla="*/ 129 w 308"/>
              <a:gd name="T61" fmla="*/ 296 h 296"/>
              <a:gd name="T62" fmla="*/ 207 w 308"/>
              <a:gd name="T63" fmla="*/ 169 h 296"/>
              <a:gd name="T64" fmla="*/ 250 w 308"/>
              <a:gd name="T65" fmla="*/ 150 h 296"/>
              <a:gd name="T66" fmla="*/ 255 w 308"/>
              <a:gd name="T67" fmla="*/ 21 h 296"/>
              <a:gd name="T68" fmla="*/ 209 w 308"/>
              <a:gd name="T69" fmla="*/ 21 h 296"/>
              <a:gd name="T70" fmla="*/ 76 w 308"/>
              <a:gd name="T71" fmla="*/ 10 h 296"/>
              <a:gd name="T72" fmla="*/ 53 w 308"/>
              <a:gd name="T73" fmla="*/ 40 h 296"/>
              <a:gd name="T74" fmla="*/ 80 w 308"/>
              <a:gd name="T75" fmla="*/ 41 h 296"/>
              <a:gd name="T76" fmla="*/ 83 w 308"/>
              <a:gd name="T77" fmla="*/ 41 h 296"/>
              <a:gd name="T78" fmla="*/ 87 w 308"/>
              <a:gd name="T79" fmla="*/ 44 h 296"/>
              <a:gd name="T80" fmla="*/ 83 w 308"/>
              <a:gd name="T81" fmla="*/ 47 h 296"/>
              <a:gd name="T82" fmla="*/ 81 w 308"/>
              <a:gd name="T83" fmla="*/ 47 h 296"/>
              <a:gd name="T84" fmla="*/ 46 w 308"/>
              <a:gd name="T85" fmla="*/ 49 h 296"/>
              <a:gd name="T86" fmla="*/ 39 w 308"/>
              <a:gd name="T87" fmla="*/ 76 h 296"/>
              <a:gd name="T88" fmla="*/ 77 w 308"/>
              <a:gd name="T89" fmla="*/ 78 h 296"/>
              <a:gd name="T90" fmla="*/ 80 w 308"/>
              <a:gd name="T91" fmla="*/ 7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80" y="78"/>
                </a:moveTo>
                <a:cubicBezTo>
                  <a:pt x="84" y="81"/>
                  <a:pt x="84" y="81"/>
                  <a:pt x="84" y="81"/>
                </a:cubicBezTo>
                <a:cubicBezTo>
                  <a:pt x="80" y="84"/>
                  <a:pt x="80" y="84"/>
                  <a:pt x="80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6" y="84"/>
                  <a:pt x="45" y="86"/>
                  <a:pt x="30" y="87"/>
                </a:cubicBezTo>
                <a:cubicBezTo>
                  <a:pt x="12" y="99"/>
                  <a:pt x="16" y="112"/>
                  <a:pt x="20" y="120"/>
                </a:cubicBezTo>
                <a:cubicBezTo>
                  <a:pt x="21" y="120"/>
                  <a:pt x="23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30" y="120"/>
                  <a:pt x="77" y="122"/>
                  <a:pt x="79" y="122"/>
                </a:cubicBezTo>
                <a:cubicBezTo>
                  <a:pt x="81" y="122"/>
                  <a:pt x="81" y="122"/>
                  <a:pt x="81" y="122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77" y="128"/>
                  <a:pt x="28" y="132"/>
                  <a:pt x="24" y="132"/>
                </a:cubicBezTo>
                <a:cubicBezTo>
                  <a:pt x="18" y="132"/>
                  <a:pt x="16" y="132"/>
                  <a:pt x="15" y="132"/>
                </a:cubicBezTo>
                <a:cubicBezTo>
                  <a:pt x="15" y="132"/>
                  <a:pt x="15" y="132"/>
                  <a:pt x="15" y="132"/>
                </a:cubicBezTo>
                <a:cubicBezTo>
                  <a:pt x="6" y="141"/>
                  <a:pt x="0" y="152"/>
                  <a:pt x="12" y="163"/>
                </a:cubicBezTo>
                <a:cubicBezTo>
                  <a:pt x="23" y="173"/>
                  <a:pt x="65" y="171"/>
                  <a:pt x="94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6" y="172"/>
                  <a:pt x="89" y="172"/>
                  <a:pt x="91" y="172"/>
                </a:cubicBezTo>
                <a:cubicBezTo>
                  <a:pt x="95" y="172"/>
                  <a:pt x="99" y="172"/>
                  <a:pt x="102" y="172"/>
                </a:cubicBezTo>
                <a:cubicBezTo>
                  <a:pt x="116" y="173"/>
                  <a:pt x="141" y="173"/>
                  <a:pt x="142" y="173"/>
                </a:cubicBezTo>
                <a:cubicBezTo>
                  <a:pt x="143" y="173"/>
                  <a:pt x="143" y="173"/>
                  <a:pt x="143" y="173"/>
                </a:cubicBezTo>
                <a:cubicBezTo>
                  <a:pt x="148" y="175"/>
                  <a:pt x="148" y="175"/>
                  <a:pt x="148" y="175"/>
                </a:cubicBezTo>
                <a:cubicBezTo>
                  <a:pt x="143" y="176"/>
                  <a:pt x="143" y="176"/>
                  <a:pt x="143" y="176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2" y="176"/>
                  <a:pt x="139" y="176"/>
                  <a:pt x="129" y="177"/>
                </a:cubicBezTo>
                <a:cubicBezTo>
                  <a:pt x="143" y="206"/>
                  <a:pt x="119" y="223"/>
                  <a:pt x="115" y="238"/>
                </a:cubicBezTo>
                <a:cubicBezTo>
                  <a:pt x="101" y="291"/>
                  <a:pt x="129" y="296"/>
                  <a:pt x="129" y="296"/>
                </a:cubicBezTo>
                <a:cubicBezTo>
                  <a:pt x="129" y="296"/>
                  <a:pt x="200" y="200"/>
                  <a:pt x="207" y="169"/>
                </a:cubicBezTo>
                <a:cubicBezTo>
                  <a:pt x="212" y="148"/>
                  <a:pt x="240" y="150"/>
                  <a:pt x="250" y="150"/>
                </a:cubicBezTo>
                <a:cubicBezTo>
                  <a:pt x="298" y="152"/>
                  <a:pt x="308" y="31"/>
                  <a:pt x="255" y="21"/>
                </a:cubicBezTo>
                <a:cubicBezTo>
                  <a:pt x="244" y="19"/>
                  <a:pt x="232" y="31"/>
                  <a:pt x="209" y="21"/>
                </a:cubicBezTo>
                <a:cubicBezTo>
                  <a:pt x="159" y="0"/>
                  <a:pt x="116" y="9"/>
                  <a:pt x="76" y="10"/>
                </a:cubicBezTo>
                <a:cubicBezTo>
                  <a:pt x="49" y="11"/>
                  <a:pt x="51" y="30"/>
                  <a:pt x="53" y="40"/>
                </a:cubicBezTo>
                <a:cubicBezTo>
                  <a:pt x="66" y="40"/>
                  <a:pt x="79" y="41"/>
                  <a:pt x="80" y="41"/>
                </a:cubicBezTo>
                <a:cubicBezTo>
                  <a:pt x="83" y="41"/>
                  <a:pt x="83" y="41"/>
                  <a:pt x="83" y="41"/>
                </a:cubicBezTo>
                <a:cubicBezTo>
                  <a:pt x="87" y="44"/>
                  <a:pt x="87" y="44"/>
                  <a:pt x="87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79" y="47"/>
                  <a:pt x="61" y="48"/>
                  <a:pt x="46" y="49"/>
                </a:cubicBezTo>
                <a:cubicBezTo>
                  <a:pt x="32" y="59"/>
                  <a:pt x="36" y="69"/>
                  <a:pt x="39" y="76"/>
                </a:cubicBezTo>
                <a:cubicBezTo>
                  <a:pt x="55" y="77"/>
                  <a:pt x="76" y="78"/>
                  <a:pt x="77" y="78"/>
                </a:cubicBezTo>
                <a:lnTo>
                  <a:pt x="80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374709" y="3615175"/>
            <a:ext cx="2611247" cy="1984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52246" y="785141"/>
            <a:ext cx="84314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6</a:t>
            </a:r>
            <a:r>
              <a:rPr lang="zh-CN" altLang="en-US" sz="2800" dirty="0"/>
              <a:t>、</a:t>
            </a:r>
            <a:r>
              <a:rPr lang="en-US" altLang="zh-CN" sz="2800" dirty="0"/>
              <a:t>Python</a:t>
            </a:r>
            <a:r>
              <a:rPr lang="zh-CN" altLang="en-US" sz="2800" dirty="0"/>
              <a:t>为源文件指定系统默认字符编码声明是：</a:t>
            </a:r>
          </a:p>
          <a:p>
            <a:r>
              <a:rPr lang="en-US" altLang="zh-CN" sz="2800" dirty="0"/>
              <a:t>A #coding:utf-8</a:t>
            </a:r>
          </a:p>
          <a:p>
            <a:r>
              <a:rPr lang="en-US" altLang="zh-CN" sz="2800" dirty="0"/>
              <a:t>B #coding:GB2312</a:t>
            </a:r>
          </a:p>
          <a:p>
            <a:r>
              <a:rPr lang="en-US" altLang="zh-CN" sz="2800" dirty="0"/>
              <a:t>C #</a:t>
            </a:r>
            <a:r>
              <a:rPr lang="en-US" altLang="zh-CN" sz="2800" dirty="0" err="1"/>
              <a:t>coding:GBK</a:t>
            </a:r>
            <a:endParaRPr lang="en-US" altLang="zh-CN" sz="2800" dirty="0"/>
          </a:p>
          <a:p>
            <a:r>
              <a:rPr lang="en-US" altLang="zh-CN" sz="2800" dirty="0"/>
              <a:t>D #coding:cp936</a:t>
            </a:r>
          </a:p>
          <a:p>
            <a:endParaRPr lang="en-US" altLang="zh-CN" sz="2800" dirty="0"/>
          </a:p>
          <a:p>
            <a:r>
              <a:rPr lang="en-US" altLang="zh-CN" sz="2800" dirty="0"/>
              <a:t>7</a:t>
            </a:r>
            <a:r>
              <a:rPr lang="zh-CN" altLang="en-US" sz="2800" dirty="0"/>
              <a:t>、</a:t>
            </a:r>
            <a:r>
              <a:rPr lang="en-US" sz="2800" dirty="0"/>
              <a:t>IDLE</a:t>
            </a:r>
            <a:r>
              <a:rPr lang="zh-CN" altLang="en-US" sz="2800" dirty="0"/>
              <a:t>菜单中创建新文件的快捷键是：</a:t>
            </a:r>
          </a:p>
          <a:p>
            <a:r>
              <a:rPr lang="en-US" altLang="zh-CN" sz="2800" dirty="0"/>
              <a:t>A  </a:t>
            </a:r>
            <a:r>
              <a:rPr lang="en-US" altLang="zh-CN" sz="2800" dirty="0" err="1"/>
              <a:t>ctrl+N</a:t>
            </a:r>
            <a:r>
              <a:rPr lang="en-US" altLang="zh-CN" sz="2800" dirty="0"/>
              <a:t>     </a:t>
            </a:r>
          </a:p>
          <a:p>
            <a:r>
              <a:rPr lang="en-US" altLang="zh-CN" sz="2800" dirty="0"/>
              <a:t>B  </a:t>
            </a:r>
            <a:r>
              <a:rPr lang="en-US" altLang="zh-CN" sz="2800" dirty="0" err="1">
                <a:sym typeface="+mn-ea"/>
              </a:rPr>
              <a:t>ctrl+F</a:t>
            </a:r>
            <a:r>
              <a:rPr lang="en-US" altLang="zh-CN" sz="2800" dirty="0"/>
              <a:t>      </a:t>
            </a:r>
          </a:p>
          <a:p>
            <a:r>
              <a:rPr lang="en-US" altLang="zh-CN" sz="2800" dirty="0"/>
              <a:t>C   </a:t>
            </a:r>
            <a:r>
              <a:rPr lang="en-US" altLang="zh-CN" sz="2800" dirty="0">
                <a:sym typeface="+mn-ea"/>
              </a:rPr>
              <a:t>ctrl+]</a:t>
            </a:r>
            <a:r>
              <a:rPr lang="en-US" altLang="zh-CN" sz="2800" dirty="0"/>
              <a:t>      </a:t>
            </a:r>
          </a:p>
          <a:p>
            <a:r>
              <a:rPr lang="en-US" altLang="zh-CN" sz="2800" dirty="0"/>
              <a:t>D   </a:t>
            </a:r>
            <a:r>
              <a:rPr lang="en-US" altLang="zh-CN" sz="2800" dirty="0">
                <a:sym typeface="+mn-ea"/>
              </a:rPr>
              <a:t>ctrl+[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35784" y="1280580"/>
            <a:ext cx="88200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ym typeface="+mn-ea"/>
              </a:rPr>
              <a:t>8</a:t>
            </a:r>
            <a:r>
              <a:rPr lang="zh-CN" altLang="en-US" sz="2800" b="1" dirty="0">
                <a:sym typeface="+mn-ea"/>
              </a:rPr>
              <a:t>、关于</a:t>
            </a:r>
            <a:r>
              <a:rPr lang="en-US" altLang="zh-CN" sz="2800" b="1" dirty="0">
                <a:sym typeface="+mn-ea"/>
              </a:rPr>
              <a:t>Python</a:t>
            </a:r>
            <a:r>
              <a:rPr lang="zh-CN" altLang="en-US" sz="2800" b="1" dirty="0">
                <a:sym typeface="+mn-ea"/>
              </a:rPr>
              <a:t>语言的特点，以下选项描述正确的是‬</a:t>
            </a:r>
          </a:p>
          <a:p>
            <a:r>
              <a:rPr lang="en-US" altLang="zh-CN" sz="2800" b="1" dirty="0">
                <a:sym typeface="+mn-ea"/>
              </a:rPr>
              <a:t>A. Python</a:t>
            </a:r>
            <a:r>
              <a:rPr lang="zh-CN" altLang="en-US" sz="2800" b="1" dirty="0">
                <a:sym typeface="+mn-ea"/>
              </a:rPr>
              <a:t>语言是编译型语言</a:t>
            </a:r>
          </a:p>
          <a:p>
            <a:r>
              <a:rPr lang="en-US" altLang="zh-CN" sz="2800" b="1" dirty="0">
                <a:sym typeface="+mn-ea"/>
              </a:rPr>
              <a:t>B. Python</a:t>
            </a:r>
            <a:r>
              <a:rPr lang="zh-CN" altLang="en-US" sz="2800" b="1" dirty="0">
                <a:sym typeface="+mn-ea"/>
              </a:rPr>
              <a:t>语言是解释型语言</a:t>
            </a:r>
          </a:p>
          <a:p>
            <a:r>
              <a:rPr lang="en-US" altLang="zh-CN" sz="2800" b="1" dirty="0">
                <a:sym typeface="+mn-ea"/>
              </a:rPr>
              <a:t>C. Python</a:t>
            </a:r>
            <a:r>
              <a:rPr lang="zh-CN" altLang="en-US" sz="2800" b="1" dirty="0">
                <a:sym typeface="+mn-ea"/>
              </a:rPr>
              <a:t>语言是非跨平台语言</a:t>
            </a:r>
          </a:p>
          <a:p>
            <a:r>
              <a:rPr lang="en-US" altLang="zh-CN" sz="2800" b="1" dirty="0">
                <a:sym typeface="+mn-ea"/>
              </a:rPr>
              <a:t>D. Python</a:t>
            </a:r>
            <a:r>
              <a:rPr lang="zh-CN" altLang="en-US" sz="2800" b="1" dirty="0">
                <a:sym typeface="+mn-ea"/>
              </a:rPr>
              <a:t>语言不支持面向对象</a:t>
            </a:r>
          </a:p>
          <a:p>
            <a:endParaRPr lang="zh-CN" altLang="en-US" sz="2800" b="1" dirty="0">
              <a:sym typeface="+mn-ea"/>
            </a:endParaRPr>
          </a:p>
          <a:p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85374" y="890583"/>
            <a:ext cx="67964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9</a:t>
            </a:r>
            <a:r>
              <a:rPr lang="zh-CN" altLang="en-US" sz="2400" dirty="0">
                <a:sym typeface="+mn-ea"/>
              </a:rPr>
              <a:t>、执行后可以查看</a:t>
            </a:r>
            <a:r>
              <a:rPr lang="en-US" altLang="zh-CN" sz="2400" dirty="0">
                <a:sym typeface="+mn-ea"/>
              </a:rPr>
              <a:t>Python</a:t>
            </a:r>
            <a:r>
              <a:rPr lang="zh-CN" altLang="en-US" sz="2400" dirty="0">
                <a:sym typeface="+mn-ea"/>
              </a:rPr>
              <a:t>的版本的是</a:t>
            </a:r>
          </a:p>
          <a:p>
            <a:r>
              <a:rPr lang="en-US" altLang="zh-CN" sz="2400" dirty="0">
                <a:sym typeface="+mn-ea"/>
              </a:rPr>
              <a:t>A.</a:t>
            </a:r>
          </a:p>
          <a:p>
            <a:r>
              <a:rPr lang="en-US" altLang="zh-CN" sz="2400" dirty="0">
                <a:sym typeface="+mn-ea"/>
              </a:rPr>
              <a:t>import sys</a:t>
            </a:r>
          </a:p>
          <a:p>
            <a:r>
              <a:rPr lang="en-US" altLang="zh-CN" sz="2400" dirty="0">
                <a:sym typeface="+mn-ea"/>
              </a:rPr>
              <a:t>print(</a:t>
            </a:r>
            <a:r>
              <a:rPr lang="en-US" altLang="zh-CN" sz="2400" dirty="0" err="1">
                <a:sym typeface="+mn-ea"/>
              </a:rPr>
              <a:t>sys.Version</a:t>
            </a:r>
            <a:r>
              <a:rPr lang="en-US" altLang="zh-CN" sz="2400" dirty="0">
                <a:sym typeface="+mn-ea"/>
              </a:rPr>
              <a:t>)</a:t>
            </a:r>
          </a:p>
          <a:p>
            <a:r>
              <a:rPr lang="en-US" altLang="zh-CN" sz="2400" dirty="0">
                <a:sym typeface="+mn-ea"/>
              </a:rPr>
              <a:t>B.</a:t>
            </a:r>
          </a:p>
          <a:p>
            <a:r>
              <a:rPr lang="en-US" altLang="zh-CN" sz="2400" dirty="0">
                <a:sym typeface="+mn-ea"/>
              </a:rPr>
              <a:t>import sys</a:t>
            </a:r>
          </a:p>
          <a:p>
            <a:r>
              <a:rPr lang="en-US" altLang="zh-CN" sz="2400" dirty="0">
                <a:sym typeface="+mn-ea"/>
              </a:rPr>
              <a:t>print(</a:t>
            </a:r>
            <a:r>
              <a:rPr lang="en-US" altLang="zh-CN" sz="2400" dirty="0" err="1">
                <a:sym typeface="+mn-ea"/>
              </a:rPr>
              <a:t>sys.version</a:t>
            </a:r>
            <a:r>
              <a:rPr lang="en-US" altLang="zh-CN" sz="2400" dirty="0">
                <a:sym typeface="+mn-ea"/>
              </a:rPr>
              <a:t>)</a:t>
            </a:r>
          </a:p>
          <a:p>
            <a:r>
              <a:rPr lang="en-US" altLang="zh-CN" sz="2400" dirty="0">
                <a:sym typeface="+mn-ea"/>
              </a:rPr>
              <a:t>C.</a:t>
            </a:r>
          </a:p>
          <a:p>
            <a:r>
              <a:rPr lang="en-US" altLang="zh-CN" sz="2400" dirty="0">
                <a:sym typeface="+mn-ea"/>
              </a:rPr>
              <a:t>import system</a:t>
            </a:r>
          </a:p>
          <a:p>
            <a:r>
              <a:rPr lang="en-US" altLang="zh-CN" sz="2400" dirty="0">
                <a:sym typeface="+mn-ea"/>
              </a:rPr>
              <a:t>print(</a:t>
            </a:r>
            <a:r>
              <a:rPr lang="en-US" altLang="zh-CN" sz="2400" dirty="0" err="1">
                <a:sym typeface="+mn-ea"/>
              </a:rPr>
              <a:t>system.version</a:t>
            </a:r>
            <a:r>
              <a:rPr lang="en-US" altLang="zh-CN" sz="2400" dirty="0">
                <a:sym typeface="+mn-ea"/>
              </a:rPr>
              <a:t>)</a:t>
            </a:r>
          </a:p>
          <a:p>
            <a:r>
              <a:rPr lang="en-US" altLang="zh-CN" sz="2400" dirty="0">
                <a:sym typeface="+mn-ea"/>
              </a:rPr>
              <a:t>D.</a:t>
            </a:r>
          </a:p>
          <a:p>
            <a:r>
              <a:rPr lang="en-US" altLang="zh-CN" sz="2400" dirty="0">
                <a:sym typeface="+mn-ea"/>
              </a:rPr>
              <a:t>import system</a:t>
            </a:r>
          </a:p>
          <a:p>
            <a:r>
              <a:rPr lang="en-US" altLang="zh-CN" sz="2400" dirty="0">
                <a:sym typeface="+mn-ea"/>
              </a:rPr>
              <a:t>print(</a:t>
            </a:r>
            <a:r>
              <a:rPr lang="en-US" altLang="zh-CN" sz="2400" dirty="0" err="1">
                <a:sym typeface="+mn-ea"/>
              </a:rPr>
              <a:t>system.Version</a:t>
            </a:r>
            <a:r>
              <a:rPr lang="en-US" altLang="zh-CN" sz="2400" dirty="0">
                <a:sym typeface="+mn-ea"/>
              </a:rPr>
              <a:t>)</a:t>
            </a:r>
          </a:p>
          <a:p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62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20156" y="688652"/>
            <a:ext cx="997794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10</a:t>
            </a:r>
            <a:r>
              <a:rPr lang="zh-CN" altLang="en-US" sz="2400" dirty="0">
                <a:sym typeface="+mn-ea"/>
              </a:rPr>
              <a:t>、以下选项中说法不正确的是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</a:t>
            </a:r>
          </a:p>
          <a:p>
            <a:r>
              <a:rPr lang="en-US" altLang="zh-CN" sz="2400" dirty="0">
                <a:sym typeface="+mn-ea"/>
              </a:rPr>
              <a:t>A. </a:t>
            </a:r>
            <a:r>
              <a:rPr lang="zh-CN" altLang="en-US" sz="2400" dirty="0">
                <a:sym typeface="+mn-ea"/>
              </a:rPr>
              <a:t>静态语言采用解释方式执行，脚本语言采用编译方式执行</a:t>
            </a:r>
          </a:p>
          <a:p>
            <a:r>
              <a:rPr lang="en-US" altLang="zh-CN" sz="2400" dirty="0">
                <a:sym typeface="+mn-ea"/>
              </a:rPr>
              <a:t>B. </a:t>
            </a:r>
            <a:r>
              <a:rPr lang="zh-CN" altLang="en-US" sz="2400" dirty="0">
                <a:sym typeface="+mn-ea"/>
              </a:rPr>
              <a:t>编译是将源代码转换成目标代码的过程</a:t>
            </a:r>
          </a:p>
          <a:p>
            <a:r>
              <a:rPr lang="en-US" altLang="zh-CN" sz="2400" dirty="0">
                <a:sym typeface="+mn-ea"/>
              </a:rPr>
              <a:t>C. C</a:t>
            </a:r>
            <a:r>
              <a:rPr lang="zh-CN" altLang="en-US" sz="2400" dirty="0">
                <a:sym typeface="+mn-ea"/>
              </a:rPr>
              <a:t>语言是静态语言，</a:t>
            </a:r>
            <a:r>
              <a:rPr lang="en-US" altLang="zh-CN" sz="2400" dirty="0">
                <a:sym typeface="+mn-ea"/>
              </a:rPr>
              <a:t>Python</a:t>
            </a:r>
            <a:r>
              <a:rPr lang="zh-CN" altLang="en-US" sz="2400" dirty="0">
                <a:sym typeface="+mn-ea"/>
              </a:rPr>
              <a:t>语言是脚本语言</a:t>
            </a:r>
          </a:p>
          <a:p>
            <a:r>
              <a:rPr lang="en-US" altLang="zh-CN" sz="2400" dirty="0">
                <a:sym typeface="+mn-ea"/>
              </a:rPr>
              <a:t>D. </a:t>
            </a:r>
            <a:r>
              <a:rPr lang="zh-CN" altLang="en-US" sz="2400" dirty="0">
                <a:sym typeface="+mn-ea"/>
              </a:rPr>
              <a:t>解释是将源代码逐条转换成目标代码同时逐条运行目标代码的过程</a:t>
            </a:r>
          </a:p>
          <a:p>
            <a:endParaRPr lang="zh-CN" altLang="en-US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11</a:t>
            </a:r>
            <a:r>
              <a:rPr lang="zh-CN" altLang="en-US" sz="2400" dirty="0">
                <a:sym typeface="+mn-ea"/>
              </a:rPr>
              <a:t>、以下选项中，不是</a:t>
            </a:r>
            <a:r>
              <a:rPr lang="en-US" altLang="zh-CN" sz="2400" dirty="0">
                <a:sym typeface="+mn-ea"/>
              </a:rPr>
              <a:t>Python</a:t>
            </a:r>
            <a:r>
              <a:rPr lang="zh-CN" altLang="en-US" sz="2400" dirty="0">
                <a:sym typeface="+mn-ea"/>
              </a:rPr>
              <a:t>语言特点的是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‬</a:t>
            </a:r>
          </a:p>
          <a:p>
            <a:r>
              <a:rPr lang="en-US" altLang="zh-CN" sz="2400" dirty="0">
                <a:sym typeface="+mn-ea"/>
              </a:rPr>
              <a:t>A. </a:t>
            </a:r>
            <a:r>
              <a:rPr lang="zh-CN" altLang="en-US" sz="2400" dirty="0">
                <a:sym typeface="+mn-ea"/>
              </a:rPr>
              <a:t>黏性扩展：</a:t>
            </a:r>
            <a:r>
              <a:rPr lang="en-US" altLang="zh-CN" sz="2400" dirty="0">
                <a:sym typeface="+mn-ea"/>
              </a:rPr>
              <a:t>Python</a:t>
            </a:r>
            <a:r>
              <a:rPr lang="zh-CN" altLang="en-US" sz="2400" dirty="0">
                <a:sym typeface="+mn-ea"/>
              </a:rPr>
              <a:t>语言能够集成</a:t>
            </a:r>
            <a:r>
              <a:rPr lang="en-US" altLang="zh-CN" sz="2400" dirty="0">
                <a:sym typeface="+mn-ea"/>
              </a:rPr>
              <a:t>C</a:t>
            </a:r>
            <a:r>
              <a:rPr lang="zh-CN" altLang="en-US" sz="2400" dirty="0">
                <a:sym typeface="+mn-ea"/>
              </a:rPr>
              <a:t>、</a:t>
            </a:r>
            <a:r>
              <a:rPr lang="en-US" altLang="zh-CN" sz="2400" dirty="0">
                <a:sym typeface="+mn-ea"/>
              </a:rPr>
              <a:t>C++</a:t>
            </a:r>
            <a:r>
              <a:rPr lang="zh-CN" altLang="en-US" sz="2400" dirty="0">
                <a:sym typeface="+mn-ea"/>
              </a:rPr>
              <a:t>等语言编写的代码</a:t>
            </a:r>
          </a:p>
          <a:p>
            <a:r>
              <a:rPr lang="en-US" altLang="zh-CN" sz="2400" dirty="0">
                <a:sym typeface="+mn-ea"/>
              </a:rPr>
              <a:t>B. </a:t>
            </a:r>
            <a:r>
              <a:rPr lang="zh-CN" altLang="en-US" sz="2400" dirty="0">
                <a:sym typeface="+mn-ea"/>
              </a:rPr>
              <a:t>强制可读：</a:t>
            </a:r>
            <a:r>
              <a:rPr lang="en-US" altLang="zh-CN" sz="2400" dirty="0">
                <a:sym typeface="+mn-ea"/>
              </a:rPr>
              <a:t>Python</a:t>
            </a:r>
            <a:r>
              <a:rPr lang="zh-CN" altLang="en-US" sz="2400" dirty="0">
                <a:sym typeface="+mn-ea"/>
              </a:rPr>
              <a:t>语言通过强制缩进来体现语句间的逻辑关系</a:t>
            </a:r>
          </a:p>
          <a:p>
            <a:r>
              <a:rPr lang="en-US" altLang="zh-CN" sz="2400" dirty="0">
                <a:sym typeface="+mn-ea"/>
              </a:rPr>
              <a:t>C. </a:t>
            </a:r>
            <a:r>
              <a:rPr lang="zh-CN" altLang="en-US" sz="2400" dirty="0">
                <a:sym typeface="+mn-ea"/>
              </a:rPr>
              <a:t>变量声明：</a:t>
            </a:r>
            <a:r>
              <a:rPr lang="en-US" altLang="zh-CN" sz="2400" dirty="0">
                <a:sym typeface="+mn-ea"/>
              </a:rPr>
              <a:t>Python</a:t>
            </a:r>
            <a:r>
              <a:rPr lang="zh-CN" altLang="en-US" sz="2400" dirty="0">
                <a:sym typeface="+mn-ea"/>
              </a:rPr>
              <a:t>语言具有使用变量需要先定义后使用的特点</a:t>
            </a:r>
          </a:p>
          <a:p>
            <a:r>
              <a:rPr lang="en-US" altLang="zh-CN" sz="2400" dirty="0">
                <a:sym typeface="+mn-ea"/>
              </a:rPr>
              <a:t>D. </a:t>
            </a:r>
            <a:r>
              <a:rPr lang="zh-CN" altLang="en-US" sz="2400" dirty="0">
                <a:sym typeface="+mn-ea"/>
              </a:rPr>
              <a:t>平台无关：</a:t>
            </a:r>
            <a:r>
              <a:rPr lang="en-US" altLang="zh-CN" sz="2400" dirty="0">
                <a:sym typeface="+mn-ea"/>
              </a:rPr>
              <a:t>Python</a:t>
            </a:r>
            <a:r>
              <a:rPr lang="zh-CN" altLang="en-US" sz="2400" dirty="0">
                <a:sym typeface="+mn-ea"/>
              </a:rPr>
              <a:t>程序可以在任何安装了解释器的操作系统环境中执行</a:t>
            </a:r>
          </a:p>
          <a:p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99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98600" y="1050071"/>
            <a:ext cx="9258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sym typeface="+mn-ea"/>
            </a:endParaRPr>
          </a:p>
          <a:p>
            <a:r>
              <a:rPr lang="en-US" altLang="zh-CN" sz="2800" dirty="0">
                <a:sym typeface="+mn-ea"/>
              </a:rPr>
              <a:t>12</a:t>
            </a:r>
            <a:r>
              <a:rPr lang="zh-CN" altLang="en-US" sz="2800" dirty="0">
                <a:sym typeface="+mn-ea"/>
              </a:rPr>
              <a:t>、以下关于程序设计语言的描述，错误的选项是：‬</a:t>
            </a:r>
          </a:p>
          <a:p>
            <a:r>
              <a:rPr lang="en-US" altLang="zh-CN" sz="2800" dirty="0">
                <a:sym typeface="+mn-ea"/>
              </a:rPr>
              <a:t>A.</a:t>
            </a:r>
            <a:r>
              <a:rPr lang="zh-CN" altLang="en-US" sz="2800" dirty="0">
                <a:sym typeface="+mn-ea"/>
              </a:rPr>
              <a:t>程序设计语言经历了机器语言、汇编语言、脚本语言三个阶段</a:t>
            </a:r>
          </a:p>
          <a:p>
            <a:r>
              <a:rPr lang="en-US" altLang="zh-CN" sz="2800" dirty="0">
                <a:sym typeface="+mn-ea"/>
              </a:rPr>
              <a:t>B.</a:t>
            </a:r>
            <a:r>
              <a:rPr lang="zh-CN" altLang="en-US" sz="2800" dirty="0">
                <a:sym typeface="+mn-ea"/>
              </a:rPr>
              <a:t>编译和解释的区别是一次性翻译程序还是每次执行时都要翻译程序</a:t>
            </a:r>
          </a:p>
          <a:p>
            <a:r>
              <a:rPr lang="en-US" altLang="zh-CN" sz="2800" dirty="0">
                <a:sym typeface="+mn-ea"/>
              </a:rPr>
              <a:t>C. Python</a:t>
            </a:r>
            <a:r>
              <a:rPr lang="zh-CN" altLang="en-US" sz="2800" dirty="0">
                <a:sym typeface="+mn-ea"/>
              </a:rPr>
              <a:t>语言是一种脚本编程语言</a:t>
            </a:r>
          </a:p>
          <a:p>
            <a:r>
              <a:rPr lang="en-US" altLang="zh-CN" sz="2800" dirty="0">
                <a:sym typeface="+mn-ea"/>
              </a:rPr>
              <a:t>D.</a:t>
            </a:r>
            <a:r>
              <a:rPr lang="zh-CN" altLang="en-US" sz="2800" dirty="0">
                <a:sym typeface="+mn-ea"/>
              </a:rPr>
              <a:t>汇编语言是直接操作计算机硬件的编程语言</a:t>
            </a:r>
          </a:p>
          <a:p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6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6" y="152096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5" y="255271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887755" y="1700808"/>
            <a:ext cx="3744415" cy="37444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889" tIns="60944" rIns="121889" bIns="60944"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</a:t>
            </a:r>
          </a:p>
          <a:p>
            <a:pPr algn="ctr">
              <a:lnSpc>
                <a:spcPct val="150000"/>
              </a:lnSpc>
            </a:pPr>
            <a:r>
              <a:rPr lang="en-US" altLang="zh-CN" sz="6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</a:p>
          <a:p>
            <a:pPr algn="ctr"/>
            <a:r>
              <a:rPr lang="en-US" altLang="zh-CN" sz="6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endParaRPr lang="zh-CN" altLang="en-US" sz="6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023656" y="2948944"/>
            <a:ext cx="5472608" cy="0"/>
          </a:xfrm>
          <a:prstGeom prst="line">
            <a:avLst/>
          </a:prstGeom>
          <a:ln w="762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1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28"/>
          <p:cNvSpPr txBox="1">
            <a:spLocks noChangeArrowheads="1"/>
          </p:cNvSpPr>
          <p:nvPr/>
        </p:nvSpPr>
        <p:spPr bwMode="auto">
          <a:xfrm>
            <a:off x="6131133" y="3076280"/>
            <a:ext cx="283580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Python</a:t>
            </a: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之父</a:t>
            </a:r>
          </a:p>
        </p:txBody>
      </p:sp>
      <p:sp>
        <p:nvSpPr>
          <p:cNvPr id="7" name="文本框 129"/>
          <p:cNvSpPr txBox="1">
            <a:spLocks noChangeArrowheads="1"/>
          </p:cNvSpPr>
          <p:nvPr/>
        </p:nvSpPr>
        <p:spPr bwMode="auto">
          <a:xfrm>
            <a:off x="4436918" y="3159405"/>
            <a:ext cx="1595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V="1">
            <a:off x="5806225" y="3253068"/>
            <a:ext cx="130175" cy="3317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27"/>
          <p:cNvSpPr txBox="1">
            <a:spLocks noChangeArrowheads="1"/>
          </p:cNvSpPr>
          <p:nvPr/>
        </p:nvSpPr>
        <p:spPr bwMode="auto">
          <a:xfrm>
            <a:off x="6131133" y="3866855"/>
            <a:ext cx="283580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Python</a:t>
            </a: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的发展</a:t>
            </a:r>
          </a:p>
        </p:txBody>
      </p:sp>
      <p:sp>
        <p:nvSpPr>
          <p:cNvPr id="10" name="文本框 130"/>
          <p:cNvSpPr txBox="1">
            <a:spLocks noChangeArrowheads="1"/>
          </p:cNvSpPr>
          <p:nvPr/>
        </p:nvSpPr>
        <p:spPr bwMode="auto">
          <a:xfrm>
            <a:off x="4436918" y="3906588"/>
            <a:ext cx="1595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5806225" y="4011893"/>
            <a:ext cx="130175" cy="3317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4436918" y="1316335"/>
            <a:ext cx="4329871" cy="698879"/>
            <a:chOff x="486669" y="1285026"/>
            <a:chExt cx="1368765" cy="2554545"/>
          </a:xfrm>
        </p:grpSpPr>
        <p:sp>
          <p:nvSpPr>
            <p:cNvPr id="19" name="文本框 4"/>
            <p:cNvSpPr txBox="1"/>
            <p:nvPr/>
          </p:nvSpPr>
          <p:spPr>
            <a:xfrm>
              <a:off x="486669" y="1285026"/>
              <a:ext cx="136876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Python</a:t>
              </a:r>
              <a:r>
                <a:rPr lang="zh-CN" altLang="en-US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语言简介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782074" y="1505817"/>
              <a:ext cx="0" cy="410150"/>
            </a:xfrm>
            <a:prstGeom prst="line">
              <a:avLst/>
            </a:prstGeom>
            <a:ln>
              <a:solidFill>
                <a:srgbClr val="2A43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https://img0.baidu.com/it/u=2936318765,1752478232&amp;fm=26&amp;fmt=au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356" y="759335"/>
            <a:ext cx="2222501" cy="22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接连接符 20"/>
          <p:cNvCxnSpPr/>
          <p:nvPr/>
        </p:nvCxnSpPr>
        <p:spPr>
          <a:xfrm>
            <a:off x="4436918" y="2139524"/>
            <a:ext cx="36627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47" y="688657"/>
            <a:ext cx="1638300" cy="21717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42050" y="820737"/>
            <a:ext cx="7466949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800" b="1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</a:t>
            </a:r>
            <a:r>
              <a:rPr lang="zh-CN" altLang="en-US" sz="2800" b="1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ython：</a:t>
            </a:r>
            <a:r>
              <a:rPr lang="en-US" altLang="zh-CN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语言的命名并不是“蛇”的含义，尽管会</a:t>
            </a:r>
            <a:r>
              <a:rPr lang="en-US" altLang="zh-CN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语言的人会自称“</a:t>
            </a:r>
            <a:r>
              <a:rPr lang="en-US" altLang="zh-CN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Pythonista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en-US" altLang="zh-CN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28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的名字源自“</a:t>
            </a:r>
            <a:r>
              <a:rPr lang="en-US" altLang="zh-CN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Monty Python's Flying Circus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</a:p>
        </p:txBody>
      </p:sp>
      <p:sp>
        <p:nvSpPr>
          <p:cNvPr id="9" name="矩形 8"/>
          <p:cNvSpPr/>
          <p:nvPr/>
        </p:nvSpPr>
        <p:spPr>
          <a:xfrm>
            <a:off x="1137946" y="3689694"/>
            <a:ext cx="7400694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  <a:spcAft>
                <a:spcPts val="1200"/>
              </a:spcAft>
            </a:pPr>
            <a:r>
              <a:rPr lang="en-US" altLang="zh-CN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ython的创造者：</a:t>
            </a:r>
            <a:r>
              <a:rPr lang="en-US" altLang="zh-CN" sz="2800" b="1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Guido van Rossum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认为，以前的编程语言太过复杂和严肃，他想要创建一种有趣、易掌握的编程语言。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无标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847" y="3293745"/>
            <a:ext cx="1628896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894558" y="1389952"/>
            <a:ext cx="281940" cy="281940"/>
          </a:xfrm>
          <a:prstGeom prst="ellipse">
            <a:avLst/>
          </a:prstGeom>
          <a:solidFill>
            <a:srgbClr val="648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93390" y="1229360"/>
            <a:ext cx="43360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Guido van Rossum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93390" y="1730977"/>
            <a:ext cx="5415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语言的创立者</a:t>
            </a:r>
          </a:p>
        </p:txBody>
      </p:sp>
      <p:sp>
        <p:nvSpPr>
          <p:cNvPr id="8" name="椭圆 7"/>
          <p:cNvSpPr/>
          <p:nvPr/>
        </p:nvSpPr>
        <p:spPr>
          <a:xfrm>
            <a:off x="4894558" y="2497948"/>
            <a:ext cx="281940" cy="281940"/>
          </a:xfrm>
          <a:prstGeom prst="ellipse">
            <a:avLst/>
          </a:prstGeom>
          <a:solidFill>
            <a:srgbClr val="648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93391" y="2439035"/>
            <a:ext cx="6238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年初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发布第一个版本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3391" y="2838973"/>
            <a:ext cx="375106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894558" y="3531196"/>
            <a:ext cx="281940" cy="281940"/>
          </a:xfrm>
          <a:prstGeom prst="ellipse">
            <a:avLst/>
          </a:prstGeom>
          <a:solidFill>
            <a:srgbClr val="648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93391" y="3446780"/>
            <a:ext cx="62391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93391" y="3909060"/>
            <a:ext cx="5768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目前更新到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2.7.x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894558" y="4639271"/>
            <a:ext cx="281940" cy="281940"/>
          </a:xfrm>
          <a:prstGeom prst="ellipse">
            <a:avLst/>
          </a:prstGeom>
          <a:solidFill>
            <a:srgbClr val="648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93391" y="4529455"/>
            <a:ext cx="61923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发布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93390" y="5017126"/>
            <a:ext cx="5415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目前更新到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3.9.X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pic>
        <p:nvPicPr>
          <p:cNvPr id="4104" name="Picture 8" descr="https://img2.baidu.com/it/u=1139158180,2224775217&amp;fm=26&amp;fmt=au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94" r="32572"/>
          <a:stretch/>
        </p:blipFill>
        <p:spPr bwMode="auto">
          <a:xfrm>
            <a:off x="2308544" y="1893774"/>
            <a:ext cx="16383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85853" y="2477924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5" name="椭圆 4"/>
          <p:cNvSpPr/>
          <p:nvPr/>
        </p:nvSpPr>
        <p:spPr>
          <a:xfrm>
            <a:off x="2681864" y="2571068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6" name="组合 5"/>
          <p:cNvGrpSpPr/>
          <p:nvPr/>
        </p:nvGrpSpPr>
        <p:grpSpPr>
          <a:xfrm>
            <a:off x="2585853" y="3450820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9" name="椭圆 8"/>
          <p:cNvSpPr/>
          <p:nvPr/>
        </p:nvSpPr>
        <p:spPr>
          <a:xfrm>
            <a:off x="2681864" y="3550900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10" name="TextBox 26"/>
          <p:cNvSpPr txBox="1"/>
          <p:nvPr/>
        </p:nvSpPr>
        <p:spPr>
          <a:xfrm>
            <a:off x="2681864" y="2633001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03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2681863" y="3594608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04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85853" y="444596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5" name="椭圆 14"/>
          <p:cNvSpPr/>
          <p:nvPr/>
        </p:nvSpPr>
        <p:spPr>
          <a:xfrm>
            <a:off x="2681864" y="4539105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585853" y="5373128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19" name="椭圆 18"/>
          <p:cNvSpPr/>
          <p:nvPr/>
        </p:nvSpPr>
        <p:spPr>
          <a:xfrm>
            <a:off x="2681864" y="5473208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20" name="TextBox 26"/>
          <p:cNvSpPr txBox="1"/>
          <p:nvPr/>
        </p:nvSpPr>
        <p:spPr>
          <a:xfrm>
            <a:off x="2681864" y="4601038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05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2681863" y="5516915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06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22" name="文本框 6"/>
          <p:cNvSpPr txBox="1"/>
          <p:nvPr/>
        </p:nvSpPr>
        <p:spPr>
          <a:xfrm>
            <a:off x="3604167" y="2470993"/>
            <a:ext cx="48276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的主要应用领域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6"/>
          <p:cNvSpPr txBox="1"/>
          <p:nvPr/>
        </p:nvSpPr>
        <p:spPr>
          <a:xfrm>
            <a:off x="3604167" y="5391149"/>
            <a:ext cx="5178511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的第三方库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6"/>
          <p:cNvSpPr txBox="1"/>
          <p:nvPr/>
        </p:nvSpPr>
        <p:spPr>
          <a:xfrm>
            <a:off x="3604167" y="3415435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的安装和配置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6"/>
          <p:cNvSpPr txBox="1"/>
          <p:nvPr/>
        </p:nvSpPr>
        <p:spPr>
          <a:xfrm>
            <a:off x="3604167" y="4421309"/>
            <a:ext cx="5125348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程序的编写方式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578096" y="572495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2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484232" y="1093651"/>
              <a:ext cx="1504274" cy="15042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3" name="椭圆 32"/>
          <p:cNvSpPr/>
          <p:nvPr/>
        </p:nvSpPr>
        <p:spPr>
          <a:xfrm>
            <a:off x="2674107" y="665639"/>
            <a:ext cx="533481" cy="5491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srgbClr val="D3133C">
                <a:alpha val="1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34" name="组合 33"/>
          <p:cNvGrpSpPr/>
          <p:nvPr/>
        </p:nvGrpSpPr>
        <p:grpSpPr>
          <a:xfrm>
            <a:off x="2578096" y="1519991"/>
            <a:ext cx="704879" cy="725577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37" name="椭圆 36"/>
          <p:cNvSpPr/>
          <p:nvPr/>
        </p:nvSpPr>
        <p:spPr>
          <a:xfrm>
            <a:off x="2674107" y="1620071"/>
            <a:ext cx="533481" cy="549145"/>
          </a:xfrm>
          <a:prstGeom prst="ellipse">
            <a:avLst/>
          </a:prstGeom>
          <a:solidFill>
            <a:srgbClr val="FFB32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4251" tIns="92126" rIns="184251" bIns="92126" rtlCol="0" anchor="ctr"/>
          <a:lstStyle/>
          <a:p>
            <a:pPr algn="ctr"/>
            <a:endParaRPr lang="zh-CN" altLang="en-US" sz="1200"/>
          </a:p>
        </p:txBody>
      </p:sp>
      <p:sp>
        <p:nvSpPr>
          <p:cNvPr id="38" name="TextBox 26"/>
          <p:cNvSpPr txBox="1"/>
          <p:nvPr/>
        </p:nvSpPr>
        <p:spPr>
          <a:xfrm>
            <a:off x="2674107" y="727572"/>
            <a:ext cx="590705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01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2674106" y="1663779"/>
            <a:ext cx="619179" cy="432276"/>
          </a:xfrm>
          <a:prstGeom prst="rect">
            <a:avLst/>
          </a:prstGeom>
          <a:noFill/>
        </p:spPr>
        <p:txBody>
          <a:bodyPr wrap="square" lIns="184251" tIns="92126" rIns="184251" bIns="92126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rPr>
              <a:t>02</a:t>
            </a:r>
            <a:endParaRPr lang="zh-CN" altLang="en-US" sz="1600" dirty="0">
              <a:solidFill>
                <a:schemeClr val="bg1"/>
              </a:solidFill>
              <a:latin typeface="DFGothic-EB" panose="02010609010101010101" pitchFamily="1" charset="-128"/>
              <a:ea typeface="DFGothic-EB" panose="02010609010101010101" pitchFamily="1" charset="-128"/>
            </a:endParaRPr>
          </a:p>
        </p:txBody>
      </p:sp>
      <p:sp>
        <p:nvSpPr>
          <p:cNvPr id="40" name="文本框 6"/>
          <p:cNvSpPr txBox="1"/>
          <p:nvPr/>
        </p:nvSpPr>
        <p:spPr>
          <a:xfrm>
            <a:off x="3583710" y="565564"/>
            <a:ext cx="3936437" cy="6701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FFB3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语言简介</a:t>
            </a:r>
            <a:endParaRPr lang="zh-CN" altLang="en-US" sz="3200" b="1" dirty="0">
              <a:solidFill>
                <a:srgbClr val="FFB32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文本框 6"/>
          <p:cNvSpPr txBox="1"/>
          <p:nvPr/>
        </p:nvSpPr>
        <p:spPr>
          <a:xfrm>
            <a:off x="3583710" y="1484606"/>
            <a:ext cx="4827637" cy="7325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https://img0.baidu.com/it/u=2493197328,3770105629&amp;fm=26&amp;fmt=au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042" r="789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3" r="21458"/>
          <a:stretch/>
        </p:blipFill>
        <p:spPr bwMode="auto">
          <a:xfrm>
            <a:off x="8896978" y="3810342"/>
            <a:ext cx="3078544" cy="27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4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1" grpId="0"/>
      <p:bldP spid="15" grpId="0" animBg="1"/>
      <p:bldP spid="19" grpId="0" animBg="1"/>
      <p:bldP spid="20" grpId="0"/>
      <p:bldP spid="21" grpId="0"/>
      <p:bldP spid="33" grpId="0" animBg="1"/>
      <p:bldP spid="37" grpId="0" animBg="1"/>
      <p:bldP spid="38" grpId="0"/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6650</TotalTime>
  <Words>2991</Words>
  <Application>Microsoft Office PowerPoint</Application>
  <PresentationFormat>宽屏</PresentationFormat>
  <Paragraphs>364</Paragraphs>
  <Slides>58</Slides>
  <Notes>8</Notes>
  <HiddenSlides>7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4" baseType="lpstr">
      <vt:lpstr>Cabin-Regular</vt:lpstr>
      <vt:lpstr>DFGothic-EB</vt:lpstr>
      <vt:lpstr>方正正大黑简体</vt:lpstr>
      <vt:lpstr>宋体</vt:lpstr>
      <vt:lpstr>微软雅黑</vt:lpstr>
      <vt:lpstr>微软雅黑 Light</vt:lpstr>
      <vt:lpstr>幼圆</vt:lpstr>
      <vt:lpstr>Arial</vt:lpstr>
      <vt:lpstr>Arial Black</vt:lpstr>
      <vt:lpstr>Calibri</vt:lpstr>
      <vt:lpstr>Calibri Light</vt:lpstr>
      <vt:lpstr>Courier New</vt:lpstr>
      <vt:lpstr>Impact</vt:lpstr>
      <vt:lpstr>Palatino Linotype</vt:lpstr>
      <vt:lpstr>Office 主题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Python集成开发环境下载： https://www.python.org/downloads/</vt:lpstr>
      <vt:lpstr>Python集成开发环境下载：</vt:lpstr>
      <vt:lpstr>Python集成开发环境下载：</vt:lpstr>
      <vt:lpstr>Python集成开发环境安装：</vt:lpstr>
      <vt:lpstr>Python的” install Now”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“Hello World”程序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Ren Hao</cp:lastModifiedBy>
  <cp:revision>216</cp:revision>
  <dcterms:created xsi:type="dcterms:W3CDTF">2017-05-16T13:31:00Z</dcterms:created>
  <dcterms:modified xsi:type="dcterms:W3CDTF">2022-05-11T05:43:02Z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